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7"/>
  </p:notesMasterIdLst>
  <p:sldIdLst>
    <p:sldId id="751" r:id="rId2"/>
    <p:sldId id="648" r:id="rId3"/>
    <p:sldId id="649" r:id="rId4"/>
    <p:sldId id="734" r:id="rId5"/>
    <p:sldId id="739" r:id="rId6"/>
    <p:sldId id="650" r:id="rId7"/>
    <p:sldId id="651" r:id="rId8"/>
    <p:sldId id="652" r:id="rId9"/>
    <p:sldId id="653" r:id="rId10"/>
    <p:sldId id="654" r:id="rId11"/>
    <p:sldId id="655" r:id="rId12"/>
    <p:sldId id="656" r:id="rId13"/>
    <p:sldId id="657" r:id="rId14"/>
    <p:sldId id="658" r:id="rId15"/>
    <p:sldId id="659" r:id="rId16"/>
    <p:sldId id="660" r:id="rId17"/>
    <p:sldId id="662" r:id="rId18"/>
    <p:sldId id="663" r:id="rId19"/>
    <p:sldId id="712" r:id="rId20"/>
    <p:sldId id="713" r:id="rId21"/>
    <p:sldId id="714" r:id="rId22"/>
    <p:sldId id="715" r:id="rId23"/>
    <p:sldId id="716" r:id="rId24"/>
    <p:sldId id="717" r:id="rId25"/>
    <p:sldId id="718" r:id="rId26"/>
    <p:sldId id="665" r:id="rId27"/>
    <p:sldId id="666" r:id="rId28"/>
    <p:sldId id="720" r:id="rId29"/>
    <p:sldId id="721" r:id="rId30"/>
    <p:sldId id="738" r:id="rId31"/>
    <p:sldId id="722" r:id="rId32"/>
    <p:sldId id="753" r:id="rId33"/>
    <p:sldId id="723" r:id="rId34"/>
    <p:sldId id="724" r:id="rId35"/>
    <p:sldId id="725" r:id="rId36"/>
    <p:sldId id="671" r:id="rId37"/>
    <p:sldId id="755" r:id="rId38"/>
    <p:sldId id="726" r:id="rId39"/>
    <p:sldId id="727" r:id="rId40"/>
    <p:sldId id="728" r:id="rId41"/>
    <p:sldId id="729" r:id="rId42"/>
    <p:sldId id="678" r:id="rId43"/>
    <p:sldId id="677" r:id="rId44"/>
    <p:sldId id="754" r:id="rId45"/>
    <p:sldId id="733" r:id="rId4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ed Kwartler" initials="" lastIdx="2"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143" autoAdjust="0"/>
    <p:restoredTop sz="91582" autoAdjust="0"/>
  </p:normalViewPr>
  <p:slideViewPr>
    <p:cSldViewPr snapToGrid="0">
      <p:cViewPr varScale="1">
        <p:scale>
          <a:sx n="138" d="100"/>
          <a:sy n="138" d="100"/>
        </p:scale>
        <p:origin x="1624" y="176"/>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C0A60C-850A-4EA4-9C14-A8FE98B94505}" type="datetimeFigureOut">
              <a:rPr lang="en-US" smtClean="0"/>
              <a:t>5/28/23</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4E9AA13-E3FC-4BB6-B68D-5F0F5803D716}" type="slidenum">
              <a:rPr lang="en-US" smtClean="0"/>
              <a:t>‹#›</a:t>
            </a:fld>
            <a:endParaRPr lang="en-US"/>
          </a:p>
        </p:txBody>
      </p:sp>
    </p:spTree>
    <p:extLst>
      <p:ext uri="{BB962C8B-B14F-4D97-AF65-F5344CB8AC3E}">
        <p14:creationId xmlns:p14="http://schemas.microsoft.com/office/powerpoint/2010/main" val="12324050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a:prstGeom prst="rect">
            <a:avLst/>
          </a:prstGeo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p>
            <a:fld id="{5738B90E-0779-4C36-915C-6F05FCD89456}" type="datetime1">
              <a:rPr lang="en-US" smtClean="0"/>
              <a:t>5/28/23</a:t>
            </a:fld>
            <a:endParaRPr lang="en-US"/>
          </a:p>
        </p:txBody>
      </p:sp>
      <p:sp>
        <p:nvSpPr>
          <p:cNvPr id="6" name="Slide Number Placeholder 5"/>
          <p:cNvSpPr>
            <a:spLocks noGrp="1"/>
          </p:cNvSpPr>
          <p:nvPr>
            <p:ph type="sldNum" sz="quarter" idx="12"/>
          </p:nvPr>
        </p:nvSpPr>
        <p:spPr>
          <a:xfrm>
            <a:off x="6457950" y="6356351"/>
            <a:ext cx="857250" cy="365125"/>
          </a:xfrm>
          <a:prstGeom prst="rect">
            <a:avLst/>
          </a:prstGeom>
        </p:spPr>
        <p:txBody>
          <a:bodyPr/>
          <a:lstStyle/>
          <a:p>
            <a:fld id="{37290FF7-652B-4475-AEAB-8B1A5D23AE09}" type="slidenum">
              <a:rPr lang="en-US" smtClean="0"/>
              <a:t>‹#›</a:t>
            </a:fld>
            <a:endParaRPr lang="en-US"/>
          </a:p>
        </p:txBody>
      </p:sp>
      <p:sp>
        <p:nvSpPr>
          <p:cNvPr id="8"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a:t>
            </a:r>
          </a:p>
        </p:txBody>
      </p:sp>
    </p:spTree>
    <p:extLst>
      <p:ext uri="{BB962C8B-B14F-4D97-AF65-F5344CB8AC3E}">
        <p14:creationId xmlns:p14="http://schemas.microsoft.com/office/powerpoint/2010/main" val="41638820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628650" y="1080030"/>
            <a:ext cx="7886700" cy="461738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B9EA29D-D431-42FE-B7B6-AAE4454C77D3}" type="datetime1">
              <a:rPr lang="en-US" smtClean="0"/>
              <a:t>5/28/23</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7"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8" name="Slide Number Placeholder 5"/>
          <p:cNvSpPr>
            <a:spLocks noGrp="1"/>
          </p:cNvSpPr>
          <p:nvPr>
            <p:ph type="sldNum" sz="quarter" idx="12"/>
          </p:nvPr>
        </p:nvSpPr>
        <p:spPr>
          <a:xfrm>
            <a:off x="6457950" y="6356351"/>
            <a:ext cx="857250" cy="365125"/>
          </a:xfrm>
          <a:prstGeom prst="rect">
            <a:avLst/>
          </a:prstGeom>
        </p:spPr>
        <p:txBody>
          <a:bodyPr/>
          <a:lstStyle/>
          <a:p>
            <a:fld id="{37290FF7-652B-4475-AEAB-8B1A5D23AE09}" type="slidenum">
              <a:rPr lang="en-US" smtClean="0"/>
              <a:t>‹#›</a:t>
            </a:fld>
            <a:endParaRPr lang="en-US"/>
          </a:p>
        </p:txBody>
      </p:sp>
      <p:cxnSp>
        <p:nvCxnSpPr>
          <p:cNvPr id="11" name="Straight Connector 10"/>
          <p:cNvCxnSpPr/>
          <p:nvPr userDrawn="1"/>
        </p:nvCxnSpPr>
        <p:spPr>
          <a:xfrm>
            <a:off x="288388" y="1026944"/>
            <a:ext cx="8567225" cy="0"/>
          </a:xfrm>
          <a:prstGeom prst="line">
            <a:avLst/>
          </a:prstGeom>
          <a:ln>
            <a:solidFill>
              <a:srgbClr val="A51C3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065457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1209822"/>
            <a:ext cx="1971675" cy="448759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1223889"/>
            <a:ext cx="5800725" cy="4474885"/>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690D8A1E-EA8F-46C1-B891-AE0C00D9C314}" type="datetime1">
              <a:rPr lang="en-US" smtClean="0"/>
              <a:t>5/28/23</a:t>
            </a:fld>
            <a:endParaRPr lang="en-US"/>
          </a:p>
        </p:txBody>
      </p:sp>
      <p:sp>
        <p:nvSpPr>
          <p:cNvPr id="7" name="Slide Number Placeholder 5"/>
          <p:cNvSpPr>
            <a:spLocks noGrp="1"/>
          </p:cNvSpPr>
          <p:nvPr>
            <p:ph type="sldNum" sz="quarter" idx="12"/>
          </p:nvPr>
        </p:nvSpPr>
        <p:spPr>
          <a:xfrm>
            <a:off x="6457950" y="6356351"/>
            <a:ext cx="857250" cy="365125"/>
          </a:xfrm>
          <a:prstGeom prst="rect">
            <a:avLst/>
          </a:prstGeom>
        </p:spPr>
        <p:txBody>
          <a:bodyPr/>
          <a:lstStyle/>
          <a:p>
            <a:fld id="{37290FF7-652B-4475-AEAB-8B1A5D23AE09}" type="slidenum">
              <a:rPr lang="en-US" smtClean="0"/>
              <a:t>‹#›</a:t>
            </a:fld>
            <a:endParaRPr lang="en-US"/>
          </a:p>
        </p:txBody>
      </p:sp>
      <p:sp>
        <p:nvSpPr>
          <p:cNvPr id="9" name="Title 1"/>
          <p:cNvSpPr txBox="1">
            <a:spLocks/>
          </p:cNvSpPr>
          <p:nvPr userDrawn="1"/>
        </p:nvSpPr>
        <p:spPr>
          <a:xfrm>
            <a:off x="628650" y="365126"/>
            <a:ext cx="78867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a:t>Click to edit Master title style</a:t>
            </a:r>
          </a:p>
        </p:txBody>
      </p:sp>
      <p:sp>
        <p:nvSpPr>
          <p:cNvPr id="10"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a:t>
            </a:r>
          </a:p>
        </p:txBody>
      </p:sp>
      <p:cxnSp>
        <p:nvCxnSpPr>
          <p:cNvPr id="12" name="Straight Connector 11"/>
          <p:cNvCxnSpPr/>
          <p:nvPr userDrawn="1"/>
        </p:nvCxnSpPr>
        <p:spPr>
          <a:xfrm>
            <a:off x="288388" y="1026944"/>
            <a:ext cx="8567225" cy="0"/>
          </a:xfrm>
          <a:prstGeom prst="line">
            <a:avLst/>
          </a:prstGeom>
          <a:ln>
            <a:solidFill>
              <a:srgbClr val="A51C3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68280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628650" y="1111347"/>
            <a:ext cx="7886700" cy="51206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753EFC8-4232-4598-94F6-94C0EBAFC469}" type="datetime1">
              <a:rPr lang="en-US" smtClean="0"/>
              <a:t>5/28/23</a:t>
            </a:fld>
            <a:endParaRPr lang="en-US"/>
          </a:p>
        </p:txBody>
      </p:sp>
      <p:sp>
        <p:nvSpPr>
          <p:cNvPr id="7" name="Slide Number Placeholder 5"/>
          <p:cNvSpPr>
            <a:spLocks noGrp="1"/>
          </p:cNvSpPr>
          <p:nvPr>
            <p:ph type="sldNum" sz="quarter" idx="12"/>
          </p:nvPr>
        </p:nvSpPr>
        <p:spPr>
          <a:xfrm>
            <a:off x="6457950" y="6356351"/>
            <a:ext cx="857250" cy="365125"/>
          </a:xfrm>
          <a:prstGeom prst="rect">
            <a:avLst/>
          </a:prstGeom>
        </p:spPr>
        <p:txBody>
          <a:bodyPr/>
          <a:lstStyle/>
          <a:p>
            <a:fld id="{37290FF7-652B-4475-AEAB-8B1A5D23AE09}" type="slidenum">
              <a:rPr lang="en-US" smtClean="0"/>
              <a:t>‹#›</a:t>
            </a:fld>
            <a:endParaRPr lang="en-US"/>
          </a:p>
        </p:txBody>
      </p:sp>
      <p:sp>
        <p:nvSpPr>
          <p:cNvPr id="9"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a:t>
            </a:r>
          </a:p>
        </p:txBody>
      </p:sp>
      <p:cxnSp>
        <p:nvCxnSpPr>
          <p:cNvPr id="11" name="Straight Connector 10"/>
          <p:cNvCxnSpPr/>
          <p:nvPr userDrawn="1"/>
        </p:nvCxnSpPr>
        <p:spPr>
          <a:xfrm>
            <a:off x="288388" y="1026944"/>
            <a:ext cx="8567225" cy="0"/>
          </a:xfrm>
          <a:prstGeom prst="line">
            <a:avLst/>
          </a:prstGeom>
          <a:ln>
            <a:solidFill>
              <a:srgbClr val="A51C3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368965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a:prstGeom prst="rect">
            <a:avLst/>
          </a:prstGeo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3161074-1C18-4AE7-957D-F18524378C85}" type="datetime1">
              <a:rPr lang="en-US" smtClean="0"/>
              <a:t>5/28/23</a:t>
            </a:fld>
            <a:endParaRPr lang="en-US"/>
          </a:p>
        </p:txBody>
      </p:sp>
      <p:sp>
        <p:nvSpPr>
          <p:cNvPr id="7" name="Slide Number Placeholder 5"/>
          <p:cNvSpPr>
            <a:spLocks noGrp="1"/>
          </p:cNvSpPr>
          <p:nvPr>
            <p:ph type="sldNum" sz="quarter" idx="12"/>
          </p:nvPr>
        </p:nvSpPr>
        <p:spPr>
          <a:xfrm>
            <a:off x="6457950" y="6356351"/>
            <a:ext cx="857250" cy="365125"/>
          </a:xfrm>
          <a:prstGeom prst="rect">
            <a:avLst/>
          </a:prstGeom>
        </p:spPr>
        <p:txBody>
          <a:bodyPr/>
          <a:lstStyle/>
          <a:p>
            <a:fld id="{37290FF7-652B-4475-AEAB-8B1A5D23AE09}" type="slidenum">
              <a:rPr lang="en-US" smtClean="0"/>
              <a:t>‹#›</a:t>
            </a:fld>
            <a:endParaRPr lang="en-US"/>
          </a:p>
        </p:txBody>
      </p:sp>
      <p:sp>
        <p:nvSpPr>
          <p:cNvPr id="9"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a:t>
            </a:r>
          </a:p>
        </p:txBody>
      </p:sp>
    </p:spTree>
    <p:extLst>
      <p:ext uri="{BB962C8B-B14F-4D97-AF65-F5344CB8AC3E}">
        <p14:creationId xmlns:p14="http://schemas.microsoft.com/office/powerpoint/2010/main" val="2091455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28650" y="1192583"/>
            <a:ext cx="3886200" cy="447669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192583"/>
            <a:ext cx="3886200" cy="447669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9BE256C-8D9A-4404-B47D-41A1AE514425}" type="datetime1">
              <a:rPr lang="en-US" smtClean="0"/>
              <a:t>5/28/23</a:t>
            </a:fld>
            <a:endParaRPr lang="en-US"/>
          </a:p>
        </p:txBody>
      </p:sp>
      <p:sp>
        <p:nvSpPr>
          <p:cNvPr id="8"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9" name="Slide Number Placeholder 5"/>
          <p:cNvSpPr>
            <a:spLocks noGrp="1"/>
          </p:cNvSpPr>
          <p:nvPr>
            <p:ph type="sldNum" sz="quarter" idx="12"/>
          </p:nvPr>
        </p:nvSpPr>
        <p:spPr>
          <a:xfrm>
            <a:off x="6457950" y="6356351"/>
            <a:ext cx="857250" cy="365125"/>
          </a:xfrm>
          <a:prstGeom prst="rect">
            <a:avLst/>
          </a:prstGeom>
        </p:spPr>
        <p:txBody>
          <a:bodyPr/>
          <a:lstStyle/>
          <a:p>
            <a:fld id="{37290FF7-652B-4475-AEAB-8B1A5D23AE09}" type="slidenum">
              <a:rPr lang="en-US" smtClean="0"/>
              <a:t>‹#›</a:t>
            </a:fld>
            <a:endParaRPr lang="en-US"/>
          </a:p>
        </p:txBody>
      </p:sp>
      <p:sp>
        <p:nvSpPr>
          <p:cNvPr id="11"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a:t>
            </a:r>
          </a:p>
        </p:txBody>
      </p:sp>
      <p:cxnSp>
        <p:nvCxnSpPr>
          <p:cNvPr id="13" name="Straight Connector 12"/>
          <p:cNvCxnSpPr/>
          <p:nvPr userDrawn="1"/>
        </p:nvCxnSpPr>
        <p:spPr>
          <a:xfrm>
            <a:off x="288388" y="1026944"/>
            <a:ext cx="8567225" cy="0"/>
          </a:xfrm>
          <a:prstGeom prst="line">
            <a:avLst/>
          </a:prstGeom>
          <a:ln>
            <a:solidFill>
              <a:srgbClr val="A51C3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03211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29842" y="1132519"/>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1956431"/>
            <a:ext cx="3868340" cy="37128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132519"/>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1956431"/>
            <a:ext cx="3887391" cy="37128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6CB2154-9035-4012-8189-BAAB61C5A5EE}" type="datetime1">
              <a:rPr lang="en-US" smtClean="0"/>
              <a:t>5/28/23</a:t>
            </a:fld>
            <a:endParaRPr lang="en-US"/>
          </a:p>
        </p:txBody>
      </p:sp>
      <p:sp>
        <p:nvSpPr>
          <p:cNvPr id="8" name="Footer Placeholder 7"/>
          <p:cNvSpPr>
            <a:spLocks noGrp="1"/>
          </p:cNvSpPr>
          <p:nvPr>
            <p:ph type="ftr" sz="quarter" idx="11"/>
          </p:nvPr>
        </p:nvSpPr>
        <p:spPr/>
        <p:txBody>
          <a:bodyPr/>
          <a:lstStyle/>
          <a:p>
            <a:r>
              <a:rPr lang="en-US" dirty="0"/>
              <a:t>Kwartler</a:t>
            </a:r>
          </a:p>
        </p:txBody>
      </p:sp>
      <p:sp>
        <p:nvSpPr>
          <p:cNvPr id="10"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11" name="Slide Number Placeholder 5"/>
          <p:cNvSpPr>
            <a:spLocks noGrp="1"/>
          </p:cNvSpPr>
          <p:nvPr>
            <p:ph type="sldNum" sz="quarter" idx="12"/>
          </p:nvPr>
        </p:nvSpPr>
        <p:spPr>
          <a:xfrm>
            <a:off x="6457950" y="6356351"/>
            <a:ext cx="857250" cy="365125"/>
          </a:xfrm>
          <a:prstGeom prst="rect">
            <a:avLst/>
          </a:prstGeom>
        </p:spPr>
        <p:txBody>
          <a:bodyPr/>
          <a:lstStyle/>
          <a:p>
            <a:fld id="{37290FF7-652B-4475-AEAB-8B1A5D23AE09}" type="slidenum">
              <a:rPr lang="en-US" smtClean="0"/>
              <a:t>‹#›</a:t>
            </a:fld>
            <a:endParaRPr lang="en-US"/>
          </a:p>
        </p:txBody>
      </p:sp>
      <p:cxnSp>
        <p:nvCxnSpPr>
          <p:cNvPr id="14" name="Straight Connector 13"/>
          <p:cNvCxnSpPr/>
          <p:nvPr userDrawn="1"/>
        </p:nvCxnSpPr>
        <p:spPr>
          <a:xfrm>
            <a:off x="288388" y="1026944"/>
            <a:ext cx="8567225" cy="0"/>
          </a:xfrm>
          <a:prstGeom prst="line">
            <a:avLst/>
          </a:prstGeom>
          <a:ln>
            <a:solidFill>
              <a:srgbClr val="A51C3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375021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700A58B-DD98-43D0-B791-721480A02982}" type="datetime1">
              <a:rPr lang="en-US" smtClean="0"/>
              <a:t>5/28/23</a:t>
            </a:fld>
            <a:endParaRPr lang="en-US"/>
          </a:p>
        </p:txBody>
      </p:sp>
      <p:sp>
        <p:nvSpPr>
          <p:cNvPr id="6"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7" name="Slide Number Placeholder 5"/>
          <p:cNvSpPr>
            <a:spLocks noGrp="1"/>
          </p:cNvSpPr>
          <p:nvPr>
            <p:ph type="sldNum" sz="quarter" idx="12"/>
          </p:nvPr>
        </p:nvSpPr>
        <p:spPr>
          <a:xfrm>
            <a:off x="6457950" y="6356351"/>
            <a:ext cx="857250" cy="365125"/>
          </a:xfrm>
          <a:prstGeom prst="rect">
            <a:avLst/>
          </a:prstGeom>
        </p:spPr>
        <p:txBody>
          <a:bodyPr/>
          <a:lstStyle/>
          <a:p>
            <a:fld id="{37290FF7-652B-4475-AEAB-8B1A5D23AE09}" type="slidenum">
              <a:rPr lang="en-US" smtClean="0"/>
              <a:t>‹#›</a:t>
            </a:fld>
            <a:endParaRPr lang="en-US"/>
          </a:p>
        </p:txBody>
      </p:sp>
      <p:sp>
        <p:nvSpPr>
          <p:cNvPr id="9"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a:t>
            </a:r>
          </a:p>
        </p:txBody>
      </p:sp>
      <p:cxnSp>
        <p:nvCxnSpPr>
          <p:cNvPr id="11" name="Straight Connector 10"/>
          <p:cNvCxnSpPr/>
          <p:nvPr userDrawn="1"/>
        </p:nvCxnSpPr>
        <p:spPr>
          <a:xfrm>
            <a:off x="288388" y="1026944"/>
            <a:ext cx="8567225" cy="0"/>
          </a:xfrm>
          <a:prstGeom prst="line">
            <a:avLst/>
          </a:prstGeom>
          <a:ln>
            <a:solidFill>
              <a:srgbClr val="A51C3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852181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DB6E382-4F61-4E24-BE1A-377EC83D0E3A}" type="datetime1">
              <a:rPr lang="en-US" smtClean="0"/>
              <a:t>5/28/23</a:t>
            </a:fld>
            <a:endParaRPr lang="en-US"/>
          </a:p>
        </p:txBody>
      </p:sp>
      <p:sp>
        <p:nvSpPr>
          <p:cNvPr id="5" name="Slide Number Placeholder 5"/>
          <p:cNvSpPr>
            <a:spLocks noGrp="1"/>
          </p:cNvSpPr>
          <p:nvPr>
            <p:ph type="sldNum" sz="quarter" idx="12"/>
          </p:nvPr>
        </p:nvSpPr>
        <p:spPr>
          <a:xfrm>
            <a:off x="6457950" y="6356351"/>
            <a:ext cx="857250" cy="365125"/>
          </a:xfrm>
          <a:prstGeom prst="rect">
            <a:avLst/>
          </a:prstGeom>
        </p:spPr>
        <p:txBody>
          <a:bodyPr/>
          <a:lstStyle/>
          <a:p>
            <a:fld id="{37290FF7-652B-4475-AEAB-8B1A5D23AE09}" type="slidenum">
              <a:rPr lang="en-US" smtClean="0"/>
              <a:t>‹#›</a:t>
            </a:fld>
            <a:endParaRPr lang="en-US"/>
          </a:p>
        </p:txBody>
      </p:sp>
      <p:sp>
        <p:nvSpPr>
          <p:cNvPr id="7"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a:t>
            </a:r>
          </a:p>
        </p:txBody>
      </p:sp>
      <p:cxnSp>
        <p:nvCxnSpPr>
          <p:cNvPr id="9" name="Straight Connector 8"/>
          <p:cNvCxnSpPr/>
          <p:nvPr userDrawn="1"/>
        </p:nvCxnSpPr>
        <p:spPr>
          <a:xfrm>
            <a:off x="288388" y="1026944"/>
            <a:ext cx="8567225" cy="0"/>
          </a:xfrm>
          <a:prstGeom prst="line">
            <a:avLst/>
          </a:prstGeom>
          <a:ln>
            <a:solidFill>
              <a:srgbClr val="A51C3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13343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887391" y="1083212"/>
            <a:ext cx="4629150" cy="4614203"/>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1097279"/>
            <a:ext cx="2949178" cy="460142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dirty="0"/>
              <a:t>Click to edit Master text styles</a:t>
            </a:r>
          </a:p>
        </p:txBody>
      </p:sp>
      <p:sp>
        <p:nvSpPr>
          <p:cNvPr id="5" name="Date Placeholder 4"/>
          <p:cNvSpPr>
            <a:spLocks noGrp="1"/>
          </p:cNvSpPr>
          <p:nvPr>
            <p:ph type="dt" sz="half" idx="10"/>
          </p:nvPr>
        </p:nvSpPr>
        <p:spPr/>
        <p:txBody>
          <a:bodyPr/>
          <a:lstStyle/>
          <a:p>
            <a:fld id="{4142EED6-FC16-45B9-B8C4-2BC5DBA88325}" type="datetime1">
              <a:rPr lang="en-US" smtClean="0"/>
              <a:t>5/28/23</a:t>
            </a:fld>
            <a:endParaRPr lang="en-US"/>
          </a:p>
        </p:txBody>
      </p:sp>
      <p:sp>
        <p:nvSpPr>
          <p:cNvPr id="8" name="Slide Number Placeholder 5"/>
          <p:cNvSpPr>
            <a:spLocks noGrp="1"/>
          </p:cNvSpPr>
          <p:nvPr>
            <p:ph type="sldNum" sz="quarter" idx="12"/>
          </p:nvPr>
        </p:nvSpPr>
        <p:spPr>
          <a:xfrm>
            <a:off x="6457950" y="6356351"/>
            <a:ext cx="857250" cy="365125"/>
          </a:xfrm>
          <a:prstGeom prst="rect">
            <a:avLst/>
          </a:prstGeom>
        </p:spPr>
        <p:txBody>
          <a:bodyPr/>
          <a:lstStyle/>
          <a:p>
            <a:fld id="{37290FF7-652B-4475-AEAB-8B1A5D23AE09}" type="slidenum">
              <a:rPr lang="en-US" smtClean="0"/>
              <a:t>‹#›</a:t>
            </a:fld>
            <a:endParaRPr lang="en-US"/>
          </a:p>
        </p:txBody>
      </p:sp>
      <p:sp>
        <p:nvSpPr>
          <p:cNvPr id="10"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11"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a:t>
            </a:r>
          </a:p>
        </p:txBody>
      </p:sp>
      <p:cxnSp>
        <p:nvCxnSpPr>
          <p:cNvPr id="13" name="Straight Connector 12"/>
          <p:cNvCxnSpPr/>
          <p:nvPr userDrawn="1"/>
        </p:nvCxnSpPr>
        <p:spPr>
          <a:xfrm>
            <a:off x="288388" y="1026944"/>
            <a:ext cx="8567225" cy="0"/>
          </a:xfrm>
          <a:prstGeom prst="line">
            <a:avLst/>
          </a:prstGeom>
          <a:ln>
            <a:solidFill>
              <a:srgbClr val="A51C3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862371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3887391" y="1139483"/>
            <a:ext cx="4629150" cy="451572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1181686"/>
            <a:ext cx="2949178" cy="4477782"/>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DF59512B-4F1D-43D7-8819-2F53FEF69650}" type="datetime1">
              <a:rPr lang="en-US" smtClean="0"/>
              <a:t>5/28/23</a:t>
            </a:fld>
            <a:endParaRPr lang="en-US"/>
          </a:p>
        </p:txBody>
      </p:sp>
      <p:sp>
        <p:nvSpPr>
          <p:cNvPr id="8" name="Slide Number Placeholder 5"/>
          <p:cNvSpPr>
            <a:spLocks noGrp="1"/>
          </p:cNvSpPr>
          <p:nvPr>
            <p:ph type="sldNum" sz="quarter" idx="12"/>
          </p:nvPr>
        </p:nvSpPr>
        <p:spPr>
          <a:xfrm>
            <a:off x="6457950" y="6356351"/>
            <a:ext cx="857250" cy="365125"/>
          </a:xfrm>
          <a:prstGeom prst="rect">
            <a:avLst/>
          </a:prstGeom>
        </p:spPr>
        <p:txBody>
          <a:bodyPr/>
          <a:lstStyle/>
          <a:p>
            <a:fld id="{37290FF7-652B-4475-AEAB-8B1A5D23AE09}" type="slidenum">
              <a:rPr lang="en-US" smtClean="0"/>
              <a:t>‹#›</a:t>
            </a:fld>
            <a:endParaRPr lang="en-US"/>
          </a:p>
        </p:txBody>
      </p:sp>
      <p:sp>
        <p:nvSpPr>
          <p:cNvPr id="10"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11"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a:t>
            </a:r>
          </a:p>
        </p:txBody>
      </p:sp>
      <p:cxnSp>
        <p:nvCxnSpPr>
          <p:cNvPr id="13" name="Straight Connector 12"/>
          <p:cNvCxnSpPr/>
          <p:nvPr userDrawn="1"/>
        </p:nvCxnSpPr>
        <p:spPr>
          <a:xfrm>
            <a:off x="288388" y="1026944"/>
            <a:ext cx="8567225" cy="0"/>
          </a:xfrm>
          <a:prstGeom prst="line">
            <a:avLst/>
          </a:prstGeom>
          <a:ln>
            <a:solidFill>
              <a:srgbClr val="A51C3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542475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28650" y="1108176"/>
            <a:ext cx="7886700" cy="512064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8437B94-E2BF-44DC-ADC5-B05FC9934E9D}" type="datetime1">
              <a:rPr lang="en-US" smtClean="0"/>
              <a:t>5/28/23</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a:t>
            </a:r>
          </a:p>
        </p:txBody>
      </p:sp>
      <p:pic>
        <p:nvPicPr>
          <p:cNvPr id="7" name="Picture 4" descr="Image result for gserm"/>
          <p:cNvPicPr>
            <a:picLocks noChangeAspect="1" noChangeArrowheads="1"/>
          </p:cNvPicPr>
          <p:nvPr userDrawn="1"/>
        </p:nvPicPr>
        <p:blipFill rotWithShape="1">
          <a:blip r:embed="rId13" cstate="print">
            <a:extLst>
              <a:ext uri="{28A0092B-C50C-407E-A947-70E740481C1C}">
                <a14:useLocalDpi xmlns:a14="http://schemas.microsoft.com/office/drawing/2010/main" val="0"/>
              </a:ext>
            </a:extLst>
          </a:blip>
          <a:srcRect b="32174"/>
          <a:stretch/>
        </p:blipFill>
        <p:spPr bwMode="auto">
          <a:xfrm>
            <a:off x="8182940" y="6309360"/>
            <a:ext cx="961060" cy="548640"/>
          </a:xfrm>
          <a:prstGeom prst="rect">
            <a:avLst/>
          </a:prstGeom>
          <a:noFill/>
          <a:extLst>
            <a:ext uri="{909E8E84-426E-40DD-AFC4-6F175D3DCCD1}">
              <a14:hiddenFill xmlns:a14="http://schemas.microsoft.com/office/drawing/2010/main">
                <a:solidFill>
                  <a:srgbClr val="FFFFFF"/>
                </a:solidFill>
              </a14:hiddenFill>
            </a:ext>
          </a:extLst>
        </p:spPr>
      </p:pic>
      <p:sp>
        <p:nvSpPr>
          <p:cNvPr id="8" name="Slide Number Placeholder 5"/>
          <p:cNvSpPr>
            <a:spLocks noGrp="1"/>
          </p:cNvSpPr>
          <p:nvPr>
            <p:ph type="sldNum" sz="quarter" idx="4"/>
          </p:nvPr>
        </p:nvSpPr>
        <p:spPr>
          <a:xfrm>
            <a:off x="7245740" y="6370419"/>
            <a:ext cx="857250" cy="365125"/>
          </a:xfrm>
          <a:prstGeom prst="rect">
            <a:avLst/>
          </a:prstGeom>
        </p:spPr>
        <p:txBody>
          <a:bodyPr/>
          <a:lstStyle>
            <a:lvl1pPr>
              <a:lnSpc>
                <a:spcPct val="200000"/>
              </a:lnSpc>
              <a:defRPr lang="en-US" sz="900" kern="1200" smtClean="0">
                <a:solidFill>
                  <a:schemeClr val="tx1">
                    <a:tint val="75000"/>
                  </a:schemeClr>
                </a:solidFill>
                <a:latin typeface="+mn-lt"/>
                <a:ea typeface="+mn-ea"/>
                <a:cs typeface="+mn-cs"/>
              </a:defRPr>
            </a:lvl1pPr>
          </a:lstStyle>
          <a:p>
            <a:fld id="{37290FF7-652B-4475-AEAB-8B1A5D23AE09}" type="slidenum">
              <a:rPr lang="en-US" smtClean="0"/>
              <a:pPr/>
              <a:t>‹#›</a:t>
            </a:fld>
            <a:endParaRPr lang="en-US" dirty="0"/>
          </a:p>
        </p:txBody>
      </p:sp>
    </p:spTree>
    <p:extLst>
      <p:ext uri="{BB962C8B-B14F-4D97-AF65-F5344CB8AC3E}">
        <p14:creationId xmlns:p14="http://schemas.microsoft.com/office/powerpoint/2010/main" val="329020960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6.xml"/><Relationship Id="rId6" Type="http://schemas.openxmlformats.org/officeDocument/2006/relationships/image" Target="../media/image16.png"/><Relationship Id="rId5" Type="http://schemas.openxmlformats.org/officeDocument/2006/relationships/image" Target="../media/image15.jpe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jpeg"/><Relationship Id="rId1" Type="http://schemas.openxmlformats.org/officeDocument/2006/relationships/slideLayout" Target="../slideLayouts/slideLayout6.xml"/><Relationship Id="rId6" Type="http://schemas.openxmlformats.org/officeDocument/2006/relationships/image" Target="../media/image21.jpeg"/><Relationship Id="rId5" Type="http://schemas.openxmlformats.org/officeDocument/2006/relationships/image" Target="../media/image20.jpe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hyperlink" Target="https://www.anneloehr.com/" TargetMode="External"/><Relationship Id="rId2" Type="http://schemas.openxmlformats.org/officeDocument/2006/relationships/image" Target="../media/image23.jpeg"/><Relationship Id="rId1" Type="http://schemas.openxmlformats.org/officeDocument/2006/relationships/slideLayout" Target="../slideLayouts/slideLayout6.xml"/><Relationship Id="rId5" Type="http://schemas.openxmlformats.org/officeDocument/2006/relationships/image" Target="../media/image25.jpeg"/><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eg"/><Relationship Id="rId1" Type="http://schemas.openxmlformats.org/officeDocument/2006/relationships/slideLayout" Target="../slideLayouts/slideLayout6.xml"/><Relationship Id="rId5" Type="http://schemas.openxmlformats.org/officeDocument/2006/relationships/image" Target="../media/image31.jpeg"/><Relationship Id="rId4" Type="http://schemas.openxmlformats.org/officeDocument/2006/relationships/image" Target="../media/image30.jpeg"/></Relationships>
</file>

<file path=ppt/slides/_rels/slide1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6.xml"/><Relationship Id="rId4" Type="http://schemas.openxmlformats.org/officeDocument/2006/relationships/image" Target="../media/image35.png"/></Relationships>
</file>

<file path=ppt/slides/_rels/slide19.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39.tiff"/><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hyperlink" Target="mailto:edwardkwartler@fas.Harvard.edu" TargetMode="Externa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6.xml"/><Relationship Id="rId5" Type="http://schemas.openxmlformats.org/officeDocument/2006/relationships/image" Target="../media/image11.jpeg"/><Relationship Id="rId4" Type="http://schemas.openxmlformats.org/officeDocument/2006/relationships/image" Target="../media/image10.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GSERM: Text Mining &amp; NLP</a:t>
            </a:r>
            <a:br>
              <a:rPr lang="en-US" dirty="0"/>
            </a:br>
            <a:r>
              <a:rPr lang="en-US" sz="3600" i="1" dirty="0"/>
              <a:t>TM Basics</a:t>
            </a:r>
          </a:p>
        </p:txBody>
      </p:sp>
      <p:sp>
        <p:nvSpPr>
          <p:cNvPr id="4" name="Date Placeholder 3"/>
          <p:cNvSpPr>
            <a:spLocks noGrp="1"/>
          </p:cNvSpPr>
          <p:nvPr>
            <p:ph type="dt" sz="half" idx="10"/>
          </p:nvPr>
        </p:nvSpPr>
        <p:spPr/>
        <p:txBody>
          <a:bodyPr/>
          <a:lstStyle/>
          <a:p>
            <a:fld id="{5738B90E-0779-4C36-915C-6F05FCD89456}" type="datetime1">
              <a:rPr lang="en-US" smtClean="0"/>
              <a:t>5/28/23</a:t>
            </a:fld>
            <a:endParaRPr lang="en-US"/>
          </a:p>
        </p:txBody>
      </p:sp>
      <p:sp>
        <p:nvSpPr>
          <p:cNvPr id="5" name="Slide Number Placeholder 4"/>
          <p:cNvSpPr>
            <a:spLocks noGrp="1"/>
          </p:cNvSpPr>
          <p:nvPr>
            <p:ph type="sldNum" sz="quarter" idx="12"/>
          </p:nvPr>
        </p:nvSpPr>
        <p:spPr/>
        <p:txBody>
          <a:bodyPr/>
          <a:lstStyle/>
          <a:p>
            <a:fld id="{37290FF7-652B-4475-AEAB-8B1A5D23AE09}" type="slidenum">
              <a:rPr lang="en-US" smtClean="0"/>
              <a:t>1</a:t>
            </a:fld>
            <a:endParaRPr lang="en-US"/>
          </a:p>
        </p:txBody>
      </p:sp>
      <p:sp>
        <p:nvSpPr>
          <p:cNvPr id="6" name="Footer Placeholder 5"/>
          <p:cNvSpPr>
            <a:spLocks noGrp="1"/>
          </p:cNvSpPr>
          <p:nvPr>
            <p:ph type="ftr" sz="quarter" idx="3"/>
          </p:nvPr>
        </p:nvSpPr>
        <p:spPr/>
        <p:txBody>
          <a:bodyPr/>
          <a:lstStyle/>
          <a:p>
            <a:r>
              <a:rPr lang="en-US" dirty="0"/>
              <a:t>Kwartler</a:t>
            </a:r>
          </a:p>
        </p:txBody>
      </p:sp>
      <p:cxnSp>
        <p:nvCxnSpPr>
          <p:cNvPr id="7" name="Straight Connector 6">
            <a:extLst>
              <a:ext uri="{FF2B5EF4-FFF2-40B4-BE49-F238E27FC236}">
                <a16:creationId xmlns:a16="http://schemas.microsoft.com/office/drawing/2014/main" id="{54E1A1E5-D9C3-7442-A508-132F62BBC725}"/>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FB081B0B-78F0-4B46-BFDE-7CC697B037A5}"/>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237729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E5B1B16-1E15-4A2F-9097-8ABAE2E62D36}"/>
              </a:ext>
            </a:extLst>
          </p:cNvPr>
          <p:cNvSpPr>
            <a:spLocks noGrp="1"/>
          </p:cNvSpPr>
          <p:nvPr>
            <p:ph type="dt" sz="half" idx="10"/>
          </p:nvPr>
        </p:nvSpPr>
        <p:spPr/>
        <p:txBody>
          <a:bodyPr/>
          <a:lstStyle/>
          <a:p>
            <a:fld id="{6700A58B-DD98-43D0-B791-721480A02982}" type="datetime1">
              <a:rPr lang="en-US" smtClean="0"/>
              <a:t>5/28/23</a:t>
            </a:fld>
            <a:endParaRPr lang="en-US"/>
          </a:p>
        </p:txBody>
      </p:sp>
      <p:sp>
        <p:nvSpPr>
          <p:cNvPr id="3" name="Title 2">
            <a:extLst>
              <a:ext uri="{FF2B5EF4-FFF2-40B4-BE49-F238E27FC236}">
                <a16:creationId xmlns:a16="http://schemas.microsoft.com/office/drawing/2014/main" id="{5559429D-103E-487B-AEEB-01ACACEA2321}"/>
              </a:ext>
            </a:extLst>
          </p:cNvPr>
          <p:cNvSpPr>
            <a:spLocks noGrp="1"/>
          </p:cNvSpPr>
          <p:nvPr>
            <p:ph type="title"/>
          </p:nvPr>
        </p:nvSpPr>
        <p:spPr/>
        <p:txBody>
          <a:bodyPr/>
          <a:lstStyle/>
          <a:p>
            <a:r>
              <a:rPr lang="en-US" dirty="0"/>
              <a:t>TM Challenges - </a:t>
            </a:r>
            <a:r>
              <a:rPr lang="en-US" dirty="0" err="1"/>
              <a:t>Misc</a:t>
            </a:r>
            <a:endParaRPr lang="en-US" dirty="0"/>
          </a:p>
        </p:txBody>
      </p:sp>
      <p:sp>
        <p:nvSpPr>
          <p:cNvPr id="4" name="Slide Number Placeholder 3">
            <a:extLst>
              <a:ext uri="{FF2B5EF4-FFF2-40B4-BE49-F238E27FC236}">
                <a16:creationId xmlns:a16="http://schemas.microsoft.com/office/drawing/2014/main" id="{5E383C1E-2419-4630-8ACE-CBE3147D8248}"/>
              </a:ext>
            </a:extLst>
          </p:cNvPr>
          <p:cNvSpPr>
            <a:spLocks noGrp="1"/>
          </p:cNvSpPr>
          <p:nvPr>
            <p:ph type="sldNum" sz="quarter" idx="12"/>
          </p:nvPr>
        </p:nvSpPr>
        <p:spPr/>
        <p:txBody>
          <a:bodyPr/>
          <a:lstStyle/>
          <a:p>
            <a:fld id="{37290FF7-652B-4475-AEAB-8B1A5D23AE09}" type="slidenum">
              <a:rPr lang="en-US" smtClean="0"/>
              <a:t>10</a:t>
            </a:fld>
            <a:endParaRPr lang="en-US"/>
          </a:p>
        </p:txBody>
      </p:sp>
      <p:sp>
        <p:nvSpPr>
          <p:cNvPr id="5" name="Footer Placeholder 4">
            <a:extLst>
              <a:ext uri="{FF2B5EF4-FFF2-40B4-BE49-F238E27FC236}">
                <a16:creationId xmlns:a16="http://schemas.microsoft.com/office/drawing/2014/main" id="{FF06D986-D281-46A7-AA14-248283EF43EA}"/>
              </a:ext>
            </a:extLst>
          </p:cNvPr>
          <p:cNvSpPr>
            <a:spLocks noGrp="1"/>
          </p:cNvSpPr>
          <p:nvPr>
            <p:ph type="ftr" sz="quarter" idx="3"/>
          </p:nvPr>
        </p:nvSpPr>
        <p:spPr/>
        <p:txBody>
          <a:bodyPr/>
          <a:lstStyle/>
          <a:p>
            <a:r>
              <a:rPr lang="en-US" dirty="0"/>
              <a:t>Kwartler CSCI -96</a:t>
            </a:r>
          </a:p>
        </p:txBody>
      </p:sp>
      <p:sp>
        <p:nvSpPr>
          <p:cNvPr id="6" name="TextBox 5">
            <a:extLst>
              <a:ext uri="{FF2B5EF4-FFF2-40B4-BE49-F238E27FC236}">
                <a16:creationId xmlns:a16="http://schemas.microsoft.com/office/drawing/2014/main" id="{1C5568D0-5777-4C99-B8ED-82D01D1F4EDB}"/>
              </a:ext>
            </a:extLst>
          </p:cNvPr>
          <p:cNvSpPr txBox="1"/>
          <p:nvPr/>
        </p:nvSpPr>
        <p:spPr>
          <a:xfrm>
            <a:off x="242865" y="2586956"/>
            <a:ext cx="3792499" cy="2108269"/>
          </a:xfrm>
          <a:prstGeom prst="rect">
            <a:avLst/>
          </a:prstGeom>
          <a:noFill/>
        </p:spPr>
        <p:txBody>
          <a:bodyPr wrap="square" rtlCol="0">
            <a:spAutoFit/>
          </a:bodyPr>
          <a:lstStyle/>
          <a:p>
            <a:pPr marL="112713" indent="-112713" defTabSz="457200">
              <a:buFont typeface="Arial"/>
              <a:buChar char="•"/>
            </a:pPr>
            <a:r>
              <a:rPr lang="en-US" sz="20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Compound words (tokenization) change meaning</a:t>
            </a:r>
          </a:p>
          <a:p>
            <a:pPr marL="112713" indent="-112713" defTabSz="457200">
              <a:buFont typeface="Arial"/>
              <a:buChar char="•"/>
            </a:pPr>
            <a:endParaRPr lang="en-US" sz="20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marL="112713" indent="-112713" defTabSz="457200">
              <a:buFont typeface="Arial"/>
              <a:buChar char="•"/>
            </a:pPr>
            <a:r>
              <a:rPr lang="en-US" sz="20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Sarcasm</a:t>
            </a:r>
          </a:p>
          <a:p>
            <a:pPr marL="112713" indent="-112713" defTabSz="457200">
              <a:buFont typeface="Arial"/>
              <a:buChar char="•"/>
            </a:pPr>
            <a:endParaRPr lang="en-US" sz="20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marL="112713" indent="-112713" defTabSz="457200">
              <a:buFont typeface="Arial"/>
              <a:buChar char="•"/>
            </a:pPr>
            <a:endParaRPr lang="en-US" sz="11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marL="115888" indent="-115888" defTabSz="457200">
              <a:buFont typeface="Arial"/>
              <a:buChar char="•"/>
            </a:pPr>
            <a:r>
              <a:rPr lang="en-US" sz="20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Cultural differences</a:t>
            </a:r>
          </a:p>
        </p:txBody>
      </p:sp>
      <p:sp>
        <p:nvSpPr>
          <p:cNvPr id="7" name="Rectangle 6">
            <a:extLst>
              <a:ext uri="{FF2B5EF4-FFF2-40B4-BE49-F238E27FC236}">
                <a16:creationId xmlns:a16="http://schemas.microsoft.com/office/drawing/2014/main" id="{8240AE80-93E7-434B-AB2E-E33E298931BB}"/>
              </a:ext>
            </a:extLst>
          </p:cNvPr>
          <p:cNvSpPr/>
          <p:nvPr/>
        </p:nvSpPr>
        <p:spPr>
          <a:xfrm>
            <a:off x="158901" y="1487279"/>
            <a:ext cx="3960426" cy="776900"/>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600" dirty="0">
                <a:solidFill>
                  <a:schemeClr val="bg1"/>
                </a:solidFill>
              </a:rPr>
              <a:t>Other Challenges</a:t>
            </a:r>
          </a:p>
        </p:txBody>
      </p:sp>
      <p:sp>
        <p:nvSpPr>
          <p:cNvPr id="8" name="Rectangle 7">
            <a:extLst>
              <a:ext uri="{FF2B5EF4-FFF2-40B4-BE49-F238E27FC236}">
                <a16:creationId xmlns:a16="http://schemas.microsoft.com/office/drawing/2014/main" id="{0359FFF7-BE67-4926-8065-F3F456A7E52B}"/>
              </a:ext>
            </a:extLst>
          </p:cNvPr>
          <p:cNvSpPr/>
          <p:nvPr/>
        </p:nvSpPr>
        <p:spPr>
          <a:xfrm>
            <a:off x="158901" y="1624991"/>
            <a:ext cx="3960426" cy="3517377"/>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2"/>
              </a:solidFill>
            </a:endParaRPr>
          </a:p>
        </p:txBody>
      </p:sp>
      <p:sp>
        <p:nvSpPr>
          <p:cNvPr id="9" name="TextBox 8">
            <a:extLst>
              <a:ext uri="{FF2B5EF4-FFF2-40B4-BE49-F238E27FC236}">
                <a16:creationId xmlns:a16="http://schemas.microsoft.com/office/drawing/2014/main" id="{01A55379-12BF-499E-98E0-E24F8D16EAC9}"/>
              </a:ext>
            </a:extLst>
          </p:cNvPr>
          <p:cNvSpPr txBox="1"/>
          <p:nvPr/>
        </p:nvSpPr>
        <p:spPr>
          <a:xfrm>
            <a:off x="4806815" y="2771623"/>
            <a:ext cx="3792499" cy="1800493"/>
          </a:xfrm>
          <a:prstGeom prst="rect">
            <a:avLst/>
          </a:prstGeom>
          <a:noFill/>
        </p:spPr>
        <p:txBody>
          <a:bodyPr wrap="square" rtlCol="0">
            <a:spAutoFit/>
          </a:bodyPr>
          <a:lstStyle/>
          <a:p>
            <a:pPr marL="112713" indent="-112713" defTabSz="457200">
              <a:buFont typeface="Arial"/>
              <a:buChar char="•"/>
            </a:pPr>
            <a:r>
              <a:rPr lang="en-US" sz="20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“Bad” vs “not bad”</a:t>
            </a:r>
          </a:p>
          <a:p>
            <a:pPr marL="112713" indent="-112713" defTabSz="457200">
              <a:buFont typeface="Arial"/>
              <a:buChar char="•"/>
            </a:pPr>
            <a:endParaRPr lang="en-US" sz="20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marL="112713" indent="-112713" defTabSz="457200">
              <a:buFont typeface="Arial"/>
              <a:buChar char="•"/>
            </a:pPr>
            <a:r>
              <a:rPr lang="en-US" sz="20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“I like it…NOT!”</a:t>
            </a:r>
          </a:p>
          <a:p>
            <a:pPr marL="112713" indent="-112713" defTabSz="457200">
              <a:buFont typeface="Arial"/>
              <a:buChar char="•"/>
            </a:pPr>
            <a:endParaRPr lang="en-US" sz="20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marL="112713" indent="-112713" defTabSz="457200">
              <a:buFont typeface="Arial"/>
              <a:buChar char="•"/>
            </a:pPr>
            <a:endParaRPr lang="en-US" sz="11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marL="115888" indent="-115888" defTabSz="457200">
              <a:buFont typeface="Arial"/>
              <a:buChar char="•"/>
            </a:pPr>
            <a:r>
              <a:rPr lang="en-US" sz="20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“It’s </a:t>
            </a:r>
            <a:r>
              <a:rPr lang="en-US" sz="2000" i="1"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wicked</a:t>
            </a:r>
            <a:r>
              <a:rPr lang="en-US" sz="20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 good” (in Boston)</a:t>
            </a:r>
          </a:p>
        </p:txBody>
      </p:sp>
      <p:sp>
        <p:nvSpPr>
          <p:cNvPr id="10" name="Rectangle 9">
            <a:extLst>
              <a:ext uri="{FF2B5EF4-FFF2-40B4-BE49-F238E27FC236}">
                <a16:creationId xmlns:a16="http://schemas.microsoft.com/office/drawing/2014/main" id="{64EE84CE-F01E-4DDF-9067-55D7767D2964}"/>
              </a:ext>
            </a:extLst>
          </p:cNvPr>
          <p:cNvSpPr/>
          <p:nvPr/>
        </p:nvSpPr>
        <p:spPr>
          <a:xfrm>
            <a:off x="4722851" y="1487279"/>
            <a:ext cx="3960426" cy="776900"/>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600" dirty="0">
                <a:solidFill>
                  <a:schemeClr val="bg1"/>
                </a:solidFill>
              </a:rPr>
              <a:t>Examples</a:t>
            </a:r>
          </a:p>
        </p:txBody>
      </p:sp>
      <p:sp>
        <p:nvSpPr>
          <p:cNvPr id="11" name="Rectangle 10">
            <a:extLst>
              <a:ext uri="{FF2B5EF4-FFF2-40B4-BE49-F238E27FC236}">
                <a16:creationId xmlns:a16="http://schemas.microsoft.com/office/drawing/2014/main" id="{4AB41541-0364-4860-AFD6-319A877F6390}"/>
              </a:ext>
            </a:extLst>
          </p:cNvPr>
          <p:cNvSpPr/>
          <p:nvPr/>
        </p:nvSpPr>
        <p:spPr>
          <a:xfrm>
            <a:off x="4722851" y="1624991"/>
            <a:ext cx="3960426" cy="3517377"/>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2"/>
              </a:solidFill>
            </a:endParaRPr>
          </a:p>
        </p:txBody>
      </p:sp>
      <p:cxnSp>
        <p:nvCxnSpPr>
          <p:cNvPr id="12" name="Straight Connector 11">
            <a:extLst>
              <a:ext uri="{FF2B5EF4-FFF2-40B4-BE49-F238E27FC236}">
                <a16:creationId xmlns:a16="http://schemas.microsoft.com/office/drawing/2014/main" id="{D3253A51-4DAE-604D-A337-E70F9DA71D77}"/>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975E47EA-B6E5-C041-A063-9EACBFE79608}"/>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385357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5/28/23</a:t>
            </a:fld>
            <a:endParaRPr lang="en-US"/>
          </a:p>
        </p:txBody>
      </p:sp>
      <p:sp>
        <p:nvSpPr>
          <p:cNvPr id="3" name="Title 2"/>
          <p:cNvSpPr>
            <a:spLocks noGrp="1"/>
          </p:cNvSpPr>
          <p:nvPr>
            <p:ph type="title"/>
          </p:nvPr>
        </p:nvSpPr>
        <p:spPr/>
        <p:txBody>
          <a:bodyPr/>
          <a:lstStyle/>
          <a:p>
            <a:r>
              <a:rPr lang="en-US" dirty="0"/>
              <a:t>Why text mining is an art &amp; science?</a:t>
            </a:r>
          </a:p>
        </p:txBody>
      </p:sp>
      <p:sp>
        <p:nvSpPr>
          <p:cNvPr id="4" name="Slide Number Placeholder 3"/>
          <p:cNvSpPr>
            <a:spLocks noGrp="1"/>
          </p:cNvSpPr>
          <p:nvPr>
            <p:ph type="sldNum" sz="quarter" idx="12"/>
          </p:nvPr>
        </p:nvSpPr>
        <p:spPr/>
        <p:txBody>
          <a:bodyPr/>
          <a:lstStyle/>
          <a:p>
            <a:fld id="{37290FF7-652B-4475-AEAB-8B1A5D23AE09}" type="slidenum">
              <a:rPr lang="en-US" smtClean="0"/>
              <a:t>11</a:t>
            </a:fld>
            <a:endParaRPr lang="en-US"/>
          </a:p>
        </p:txBody>
      </p:sp>
      <p:sp>
        <p:nvSpPr>
          <p:cNvPr id="6" name="Rectangle 5"/>
          <p:cNvSpPr/>
          <p:nvPr/>
        </p:nvSpPr>
        <p:spPr>
          <a:xfrm>
            <a:off x="270985" y="1173079"/>
            <a:ext cx="8686800" cy="584284"/>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dirty="0">
                <a:solidFill>
                  <a:prstClr val="white"/>
                </a:solidFill>
                <a:latin typeface="+mj-lt"/>
                <a:cs typeface="Arial Unicode MS" panose="020B0604020202020204" pitchFamily="34" charset="-128"/>
              </a:rPr>
              <a:t>Challenges because human expression is diverse, often ambiguous, affected by age, demographics, socio-economics, medium/channel &amp; regional attributes of the author.</a:t>
            </a:r>
            <a:endParaRPr lang="en-US" sz="1800" kern="1200" dirty="0">
              <a:solidFill>
                <a:prstClr val="white"/>
              </a:solidFill>
              <a:latin typeface="+mj-lt"/>
              <a:cs typeface="Arial Unicode MS" panose="020B0604020202020204" pitchFamily="34" charset="-128"/>
            </a:endParaRPr>
          </a:p>
        </p:txBody>
      </p:sp>
      <p:sp>
        <p:nvSpPr>
          <p:cNvPr id="7" name="TextBox 6"/>
          <p:cNvSpPr txBox="1"/>
          <p:nvPr/>
        </p:nvSpPr>
        <p:spPr>
          <a:xfrm>
            <a:off x="271472" y="2558751"/>
            <a:ext cx="4314825" cy="3477875"/>
          </a:xfrm>
          <a:prstGeom prst="rect">
            <a:avLst/>
          </a:prstGeom>
          <a:noFill/>
        </p:spPr>
        <p:txBody>
          <a:bodyPr wrap="square" rtlCol="0">
            <a:spAutoFit/>
          </a:bodyPr>
          <a:lstStyle/>
          <a:p>
            <a:pPr marL="112713" indent="-112713" defTabSz="457200">
              <a:buFont typeface="Arial"/>
              <a:buChar char="•"/>
            </a:pPr>
            <a:r>
              <a:rPr lang="en-US" sz="2000" dirty="0">
                <a:solidFill>
                  <a:prstClr val="black"/>
                </a:solidFill>
                <a:latin typeface="+mj-lt"/>
                <a:ea typeface="Arial Unicode MS" panose="020B0604020202020204" pitchFamily="34" charset="-128"/>
                <a:cs typeface="Arial Unicode MS" panose="020B0604020202020204" pitchFamily="34" charset="-128"/>
              </a:rPr>
              <a:t>Books</a:t>
            </a:r>
          </a:p>
          <a:p>
            <a:pPr marL="112713" indent="-112713" defTabSz="457200">
              <a:buFont typeface="Arial"/>
              <a:buChar char="•"/>
            </a:pPr>
            <a:r>
              <a:rPr lang="en-US" sz="2000" dirty="0">
                <a:solidFill>
                  <a:prstClr val="black"/>
                </a:solidFill>
                <a:latin typeface="+mj-lt"/>
                <a:ea typeface="Arial Unicode MS" panose="020B0604020202020204" pitchFamily="34" charset="-128"/>
                <a:cs typeface="Arial Unicode MS" panose="020B0604020202020204" pitchFamily="34" charset="-128"/>
              </a:rPr>
              <a:t>Electronic Docs (PDFs)</a:t>
            </a:r>
          </a:p>
          <a:p>
            <a:pPr marL="112713" indent="-112713" defTabSz="457200">
              <a:buFont typeface="Arial"/>
              <a:buChar char="•"/>
            </a:pPr>
            <a:r>
              <a:rPr lang="en-US" sz="2000" dirty="0">
                <a:solidFill>
                  <a:prstClr val="black"/>
                </a:solidFill>
                <a:latin typeface="+mj-lt"/>
                <a:ea typeface="Arial Unicode MS" panose="020B0604020202020204" pitchFamily="34" charset="-128"/>
                <a:cs typeface="Arial Unicode MS" panose="020B0604020202020204" pitchFamily="34" charset="-128"/>
              </a:rPr>
              <a:t>Blogs</a:t>
            </a:r>
          </a:p>
          <a:p>
            <a:pPr marL="112713" indent="-112713" defTabSz="457200">
              <a:buFont typeface="Arial"/>
              <a:buChar char="•"/>
            </a:pPr>
            <a:r>
              <a:rPr lang="en-US" sz="2000" dirty="0">
                <a:solidFill>
                  <a:prstClr val="black"/>
                </a:solidFill>
                <a:latin typeface="+mj-lt"/>
                <a:ea typeface="Arial Unicode MS" panose="020B0604020202020204" pitchFamily="34" charset="-128"/>
                <a:cs typeface="Arial Unicode MS" panose="020B0604020202020204" pitchFamily="34" charset="-128"/>
              </a:rPr>
              <a:t>Websites</a:t>
            </a:r>
          </a:p>
          <a:p>
            <a:pPr marL="112713" indent="-112713" defTabSz="457200">
              <a:buFont typeface="Arial"/>
              <a:buChar char="•"/>
            </a:pPr>
            <a:r>
              <a:rPr lang="en-US" sz="2000" dirty="0">
                <a:solidFill>
                  <a:prstClr val="black"/>
                </a:solidFill>
                <a:latin typeface="+mj-lt"/>
                <a:ea typeface="Arial Unicode MS" panose="020B0604020202020204" pitchFamily="34" charset="-128"/>
                <a:cs typeface="Arial Unicode MS" panose="020B0604020202020204" pitchFamily="34" charset="-128"/>
              </a:rPr>
              <a:t>Social Media</a:t>
            </a:r>
          </a:p>
          <a:p>
            <a:pPr marL="112713" indent="-112713" defTabSz="457200">
              <a:buFont typeface="Arial"/>
              <a:buChar char="•"/>
            </a:pPr>
            <a:r>
              <a:rPr lang="en-US" sz="2000" dirty="0">
                <a:solidFill>
                  <a:prstClr val="black"/>
                </a:solidFill>
                <a:latin typeface="+mj-lt"/>
                <a:ea typeface="Arial Unicode MS" panose="020B0604020202020204" pitchFamily="34" charset="-128"/>
                <a:cs typeface="Arial Unicode MS" panose="020B0604020202020204" pitchFamily="34" charset="-128"/>
              </a:rPr>
              <a:t>Customer Records</a:t>
            </a:r>
          </a:p>
          <a:p>
            <a:pPr marL="112713" indent="-112713" defTabSz="457200">
              <a:buFont typeface="Arial"/>
              <a:buChar char="•"/>
            </a:pPr>
            <a:r>
              <a:rPr lang="en-US" sz="2000" dirty="0">
                <a:solidFill>
                  <a:prstClr val="black"/>
                </a:solidFill>
                <a:latin typeface="+mj-lt"/>
                <a:ea typeface="Arial Unicode MS" panose="020B0604020202020204" pitchFamily="34" charset="-128"/>
                <a:cs typeface="Arial Unicode MS" panose="020B0604020202020204" pitchFamily="34" charset="-128"/>
              </a:rPr>
              <a:t>Customer Service Notes</a:t>
            </a:r>
          </a:p>
          <a:p>
            <a:pPr marL="112713" indent="-112713" defTabSz="457200">
              <a:buFont typeface="Arial"/>
              <a:buChar char="•"/>
            </a:pPr>
            <a:r>
              <a:rPr lang="en-US" sz="2000" dirty="0">
                <a:solidFill>
                  <a:prstClr val="black"/>
                </a:solidFill>
                <a:latin typeface="+mj-lt"/>
                <a:ea typeface="Arial Unicode MS" panose="020B0604020202020204" pitchFamily="34" charset="-128"/>
                <a:cs typeface="Arial Unicode MS" panose="020B0604020202020204" pitchFamily="34" charset="-128"/>
              </a:rPr>
              <a:t>Notes</a:t>
            </a:r>
          </a:p>
          <a:p>
            <a:pPr marL="112713" indent="-112713" defTabSz="457200">
              <a:buFont typeface="Arial"/>
              <a:buChar char="•"/>
            </a:pPr>
            <a:r>
              <a:rPr lang="en-US" sz="2000" dirty="0">
                <a:solidFill>
                  <a:prstClr val="black"/>
                </a:solidFill>
                <a:latin typeface="+mj-lt"/>
                <a:ea typeface="Arial Unicode MS" panose="020B0604020202020204" pitchFamily="34" charset="-128"/>
                <a:cs typeface="Arial Unicode MS" panose="020B0604020202020204" pitchFamily="34" charset="-128"/>
              </a:rPr>
              <a:t>Emails</a:t>
            </a:r>
          </a:p>
          <a:p>
            <a:pPr marL="112713" indent="-112713" defTabSz="457200">
              <a:buFont typeface="Arial"/>
              <a:buChar char="•"/>
            </a:pPr>
            <a:r>
              <a:rPr lang="en-US" sz="2000" dirty="0">
                <a:solidFill>
                  <a:prstClr val="black"/>
                </a:solidFill>
                <a:latin typeface="+mj-lt"/>
                <a:ea typeface="Arial Unicode MS" panose="020B0604020202020204" pitchFamily="34" charset="-128"/>
                <a:cs typeface="Arial Unicode MS" panose="020B0604020202020204" pitchFamily="34" charset="-128"/>
              </a:rPr>
              <a:t>Legal Documents</a:t>
            </a:r>
          </a:p>
          <a:p>
            <a:pPr marL="112713" indent="-112713" defTabSz="457200">
              <a:buFont typeface="Arial"/>
              <a:buChar char="•"/>
            </a:pPr>
            <a:r>
              <a:rPr lang="en-US" sz="2000" dirty="0">
                <a:solidFill>
                  <a:prstClr val="black"/>
                </a:solidFill>
                <a:latin typeface="+mj-lt"/>
                <a:ea typeface="Arial Unicode MS" panose="020B0604020202020204" pitchFamily="34" charset="-128"/>
                <a:cs typeface="Arial Unicode MS" panose="020B0604020202020204" pitchFamily="34" charset="-128"/>
              </a:rPr>
              <a:t>…</a:t>
            </a:r>
            <a:endParaRPr lang="en-US" sz="2000" kern="1200" dirty="0">
              <a:solidFill>
                <a:prstClr val="black"/>
              </a:solidFill>
              <a:latin typeface="+mj-lt"/>
              <a:ea typeface="Arial Unicode MS" panose="020B0604020202020204" pitchFamily="34" charset="-128"/>
              <a:cs typeface="Arial Unicode MS" panose="020B0604020202020204" pitchFamily="34" charset="-128"/>
            </a:endParaRPr>
          </a:p>
        </p:txBody>
      </p:sp>
      <p:cxnSp>
        <p:nvCxnSpPr>
          <p:cNvPr id="11" name="Straight Connector 10"/>
          <p:cNvCxnSpPr/>
          <p:nvPr/>
        </p:nvCxnSpPr>
        <p:spPr>
          <a:xfrm>
            <a:off x="4343404" y="2271713"/>
            <a:ext cx="0" cy="3400425"/>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grpSp>
        <p:nvGrpSpPr>
          <p:cNvPr id="12" name="Group 11"/>
          <p:cNvGrpSpPr/>
          <p:nvPr/>
        </p:nvGrpSpPr>
        <p:grpSpPr>
          <a:xfrm>
            <a:off x="4814205" y="2712517"/>
            <a:ext cx="3886200" cy="2784145"/>
            <a:chOff x="4814205" y="2712517"/>
            <a:chExt cx="3886200" cy="2784145"/>
          </a:xfrm>
        </p:grpSpPr>
        <p:grpSp>
          <p:nvGrpSpPr>
            <p:cNvPr id="13" name="Group 12"/>
            <p:cNvGrpSpPr>
              <a:grpSpLocks noChangeAspect="1"/>
            </p:cNvGrpSpPr>
            <p:nvPr/>
          </p:nvGrpSpPr>
          <p:grpSpPr>
            <a:xfrm>
              <a:off x="4814205" y="2712517"/>
              <a:ext cx="3886200" cy="2784145"/>
              <a:chOff x="506732" y="2054450"/>
              <a:chExt cx="5615939" cy="4023360"/>
            </a:xfrm>
          </p:grpSpPr>
          <p:pic>
            <p:nvPicPr>
              <p:cNvPr id="17" name="Picture 14" descr="http://ameliacottonpress.files.wordpress.com/2012/10/social-media-icon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6732" y="2054450"/>
                <a:ext cx="5615939" cy="4023360"/>
              </a:xfrm>
              <a:prstGeom prst="rect">
                <a:avLst/>
              </a:prstGeom>
              <a:noFill/>
              <a:extLst>
                <a:ext uri="{909E8E84-426E-40dd-AFC4-6F175D3DCCD1}">
                  <a14:hiddenFill xmlns="" xmlns:a14="http://schemas.microsoft.com/office/drawing/2010/main">
                    <a:solidFill>
                      <a:srgbClr val="FFFFFF"/>
                    </a:solidFill>
                  </a14:hiddenFill>
                </a:ext>
              </a:extLst>
            </p:spPr>
          </p:pic>
          <p:pic>
            <p:nvPicPr>
              <p:cNvPr id="18" name="Picture 16" descr="http://upload.wikimedia.org/wikipedia/commons/4/40/Google_plus.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24844" y="4816929"/>
                <a:ext cx="640080" cy="640080"/>
              </a:xfrm>
              <a:prstGeom prst="rect">
                <a:avLst/>
              </a:prstGeom>
              <a:noFill/>
              <a:extLst>
                <a:ext uri="{909E8E84-426E-40dd-AFC4-6F175D3DCCD1}">
                  <a14:hiddenFill xmlns="" xmlns:a14="http://schemas.microsoft.com/office/drawing/2010/main">
                    <a:solidFill>
                      <a:srgbClr val="FFFFFF"/>
                    </a:solidFill>
                  </a14:hiddenFill>
                </a:ext>
              </a:extLst>
            </p:spPr>
          </p:pic>
        </p:grpSp>
        <p:pic>
          <p:nvPicPr>
            <p:cNvPr id="14" name="Picture 8" descr="http://upload.wikimedia.org/wikipedia/en/archive/d/d9/20130604215439!Vine_apps_logo.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536368" y="4383902"/>
              <a:ext cx="248717" cy="247504"/>
            </a:xfrm>
            <a:prstGeom prst="rect">
              <a:avLst/>
            </a:prstGeom>
            <a:noFill/>
            <a:extLst>
              <a:ext uri="{909E8E84-426E-40dd-AFC4-6F175D3DCCD1}">
                <a14:hiddenFill xmlns="" xmlns:a14="http://schemas.microsoft.com/office/drawing/2010/main">
                  <a:solidFill>
                    <a:srgbClr val="FFFFFF"/>
                  </a:solidFill>
                </a14:hiddenFill>
              </a:ext>
            </a:extLst>
          </p:spPr>
        </p:pic>
        <p:pic>
          <p:nvPicPr>
            <p:cNvPr id="15" name="Picture 14" descr="http://asset1.cbsistatic.com/cnwk.1d/i/tim2/2013/11/25/Snapchat-noname_chillah.jp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20160" r="18971"/>
            <a:stretch/>
          </p:blipFill>
          <p:spPr bwMode="auto">
            <a:xfrm>
              <a:off x="7622452" y="3685121"/>
              <a:ext cx="429000" cy="440491"/>
            </a:xfrm>
            <a:prstGeom prst="rect">
              <a:avLst/>
            </a:prstGeom>
            <a:noFill/>
            <a:extLst>
              <a:ext uri="{909E8E84-426E-40dd-AFC4-6F175D3DCCD1}">
                <a14:hiddenFill xmlns="" xmlns:a14="http://schemas.microsoft.com/office/drawing/2010/main">
                  <a:solidFill>
                    <a:srgbClr val="FFFFFF"/>
                  </a:solidFill>
                </a14:hiddenFill>
              </a:ext>
            </a:extLst>
          </p:spPr>
        </p:pic>
        <p:pic>
          <p:nvPicPr>
            <p:cNvPr id="16" name="Picture 10" descr="http://www.ccs.org.za/wp-content/uploads/2012/06/weibo-icon.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589440" y="2856837"/>
              <a:ext cx="422820" cy="422820"/>
            </a:xfrm>
            <a:prstGeom prst="rect">
              <a:avLst/>
            </a:prstGeom>
            <a:noFill/>
            <a:extLst>
              <a:ext uri="{909E8E84-426E-40dd-AFC4-6F175D3DCCD1}">
                <a14:hiddenFill xmlns="" xmlns:a14="http://schemas.microsoft.com/office/drawing/2010/main">
                  <a:solidFill>
                    <a:srgbClr val="FFFFFF"/>
                  </a:solidFill>
                </a14:hiddenFill>
              </a:ext>
            </a:extLst>
          </p:spPr>
        </p:pic>
      </p:grpSp>
      <p:sp>
        <p:nvSpPr>
          <p:cNvPr id="19" name="Rectangle 18"/>
          <p:cNvSpPr/>
          <p:nvPr/>
        </p:nvSpPr>
        <p:spPr>
          <a:xfrm>
            <a:off x="4828492" y="1912143"/>
            <a:ext cx="3886200" cy="622095"/>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sz="1600" kern="1200" dirty="0">
                <a:solidFill>
                  <a:prstClr val="white"/>
                </a:solidFill>
                <a:latin typeface="+mj-lt"/>
              </a:rPr>
              <a:t>Source &amp; context are important, directly impacting data integrity.  </a:t>
            </a:r>
          </a:p>
        </p:txBody>
      </p:sp>
      <p:sp>
        <p:nvSpPr>
          <p:cNvPr id="20" name="Rectangle 19"/>
          <p:cNvSpPr/>
          <p:nvPr/>
        </p:nvSpPr>
        <p:spPr>
          <a:xfrm>
            <a:off x="266018" y="1912143"/>
            <a:ext cx="3886200" cy="622095"/>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sz="1600" kern="1200" dirty="0">
                <a:solidFill>
                  <a:prstClr val="white"/>
                </a:solidFill>
                <a:latin typeface="+mj-lt"/>
              </a:rPr>
              <a:t>Common Sources</a:t>
            </a:r>
          </a:p>
        </p:txBody>
      </p:sp>
      <p:sp>
        <p:nvSpPr>
          <p:cNvPr id="21" name="Footer Placeholder 5">
            <a:extLst>
              <a:ext uri="{FF2B5EF4-FFF2-40B4-BE49-F238E27FC236}">
                <a16:creationId xmlns:a16="http://schemas.microsoft.com/office/drawing/2014/main" id="{C452A7D3-6191-4948-802F-B54F216B9BD2}"/>
              </a:ext>
            </a:extLst>
          </p:cNvPr>
          <p:cNvSpPr>
            <a:spLocks noGrp="1"/>
          </p:cNvSpPr>
          <p:nvPr>
            <p:ph type="ftr" sz="quarter" idx="3"/>
          </p:nvPr>
        </p:nvSpPr>
        <p:spPr>
          <a:xfrm>
            <a:off x="3028950" y="6356351"/>
            <a:ext cx="3086100" cy="365125"/>
          </a:xfrm>
        </p:spPr>
        <p:txBody>
          <a:bodyPr/>
          <a:lstStyle/>
          <a:p>
            <a:r>
              <a:rPr lang="en-US" dirty="0"/>
              <a:t>Kwartler CSCI -96</a:t>
            </a:r>
          </a:p>
        </p:txBody>
      </p:sp>
      <p:cxnSp>
        <p:nvCxnSpPr>
          <p:cNvPr id="22" name="Straight Connector 21">
            <a:extLst>
              <a:ext uri="{FF2B5EF4-FFF2-40B4-BE49-F238E27FC236}">
                <a16:creationId xmlns:a16="http://schemas.microsoft.com/office/drawing/2014/main" id="{81AFF96D-B4E5-CA40-9FB9-29A6724DA4A5}"/>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6683D1B-4DF0-5F44-AF90-FB1C8906528E}"/>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39482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AAF9BC8-272E-4B8B-B7E2-49720FE92D3B}"/>
              </a:ext>
            </a:extLst>
          </p:cNvPr>
          <p:cNvSpPr>
            <a:spLocks noGrp="1"/>
          </p:cNvSpPr>
          <p:nvPr>
            <p:ph type="dt" sz="half" idx="10"/>
          </p:nvPr>
        </p:nvSpPr>
        <p:spPr/>
        <p:txBody>
          <a:bodyPr/>
          <a:lstStyle/>
          <a:p>
            <a:fld id="{6700A58B-DD98-43D0-B791-721480A02982}" type="datetime1">
              <a:rPr lang="en-US" smtClean="0"/>
              <a:t>5/28/23</a:t>
            </a:fld>
            <a:endParaRPr lang="en-US"/>
          </a:p>
        </p:txBody>
      </p:sp>
      <p:sp>
        <p:nvSpPr>
          <p:cNvPr id="3" name="Title 2">
            <a:extLst>
              <a:ext uri="{FF2B5EF4-FFF2-40B4-BE49-F238E27FC236}">
                <a16:creationId xmlns:a16="http://schemas.microsoft.com/office/drawing/2014/main" id="{0978F23B-AA07-41FF-A1B1-B01981E639C7}"/>
              </a:ext>
            </a:extLst>
          </p:cNvPr>
          <p:cNvSpPr>
            <a:spLocks noGrp="1"/>
          </p:cNvSpPr>
          <p:nvPr>
            <p:ph type="title"/>
          </p:nvPr>
        </p:nvSpPr>
        <p:spPr/>
        <p:txBody>
          <a:bodyPr/>
          <a:lstStyle/>
          <a:p>
            <a:r>
              <a:rPr lang="en-US" dirty="0">
                <a:solidFill>
                  <a:schemeClr val="accent1"/>
                </a:solidFill>
              </a:rPr>
              <a:t>Channel</a:t>
            </a:r>
            <a:r>
              <a:rPr lang="en-US" dirty="0"/>
              <a:t> affects language</a:t>
            </a:r>
          </a:p>
        </p:txBody>
      </p:sp>
      <p:sp>
        <p:nvSpPr>
          <p:cNvPr id="4" name="Slide Number Placeholder 3">
            <a:extLst>
              <a:ext uri="{FF2B5EF4-FFF2-40B4-BE49-F238E27FC236}">
                <a16:creationId xmlns:a16="http://schemas.microsoft.com/office/drawing/2014/main" id="{4BED89B7-B461-4F32-8502-CF8E48F41495}"/>
              </a:ext>
            </a:extLst>
          </p:cNvPr>
          <p:cNvSpPr>
            <a:spLocks noGrp="1"/>
          </p:cNvSpPr>
          <p:nvPr>
            <p:ph type="sldNum" sz="quarter" idx="12"/>
          </p:nvPr>
        </p:nvSpPr>
        <p:spPr/>
        <p:txBody>
          <a:bodyPr/>
          <a:lstStyle/>
          <a:p>
            <a:fld id="{37290FF7-652B-4475-AEAB-8B1A5D23AE09}" type="slidenum">
              <a:rPr lang="en-US" smtClean="0"/>
              <a:t>12</a:t>
            </a:fld>
            <a:endParaRPr lang="en-US"/>
          </a:p>
        </p:txBody>
      </p:sp>
      <p:sp>
        <p:nvSpPr>
          <p:cNvPr id="5" name="Footer Placeholder 4">
            <a:extLst>
              <a:ext uri="{FF2B5EF4-FFF2-40B4-BE49-F238E27FC236}">
                <a16:creationId xmlns:a16="http://schemas.microsoft.com/office/drawing/2014/main" id="{00027B1E-3ADA-4CE6-8C22-B1729520522C}"/>
              </a:ext>
            </a:extLst>
          </p:cNvPr>
          <p:cNvSpPr>
            <a:spLocks noGrp="1"/>
          </p:cNvSpPr>
          <p:nvPr>
            <p:ph type="ftr" sz="quarter" idx="3"/>
          </p:nvPr>
        </p:nvSpPr>
        <p:spPr/>
        <p:txBody>
          <a:bodyPr/>
          <a:lstStyle/>
          <a:p>
            <a:r>
              <a:rPr lang="en-US" dirty="0"/>
              <a:t>Kwartler CSCI -96</a:t>
            </a:r>
          </a:p>
        </p:txBody>
      </p:sp>
      <p:sp>
        <p:nvSpPr>
          <p:cNvPr id="6" name="Rectangle 5">
            <a:extLst>
              <a:ext uri="{FF2B5EF4-FFF2-40B4-BE49-F238E27FC236}">
                <a16:creationId xmlns:a16="http://schemas.microsoft.com/office/drawing/2014/main" id="{DF90D36B-B2CC-4A95-9B3D-9E35604673B9}"/>
              </a:ext>
            </a:extLst>
          </p:cNvPr>
          <p:cNvSpPr/>
          <p:nvPr/>
        </p:nvSpPr>
        <p:spPr>
          <a:xfrm>
            <a:off x="240631" y="5748708"/>
            <a:ext cx="8725774" cy="26202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dirty="0">
                <a:solidFill>
                  <a:schemeClr val="bg1"/>
                </a:solidFill>
              </a:rPr>
              <a:t>Expression is context specific making analysis challenging.</a:t>
            </a:r>
          </a:p>
        </p:txBody>
      </p:sp>
      <p:pic>
        <p:nvPicPr>
          <p:cNvPr id="7" name="Picture 2" descr="https://www.wipo.int/export/sites/www/patents/images/rocking_bathtub_850.jpg">
            <a:extLst>
              <a:ext uri="{FF2B5EF4-FFF2-40B4-BE49-F238E27FC236}">
                <a16:creationId xmlns:a16="http://schemas.microsoft.com/office/drawing/2014/main" id="{F0173EB9-0D86-4217-86D9-A51E220F7EB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911" y="2298961"/>
            <a:ext cx="2468974" cy="1461051"/>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25B2C5CD-17A9-4326-BA8B-BAE6E502086E}"/>
              </a:ext>
            </a:extLst>
          </p:cNvPr>
          <p:cNvSpPr txBox="1"/>
          <p:nvPr/>
        </p:nvSpPr>
        <p:spPr>
          <a:xfrm>
            <a:off x="366541" y="4254335"/>
            <a:ext cx="2033624" cy="430887"/>
          </a:xfrm>
          <a:prstGeom prst="rect">
            <a:avLst/>
          </a:prstGeom>
          <a:noFill/>
        </p:spPr>
        <p:txBody>
          <a:bodyPr wrap="square" rtlCol="0">
            <a:spAutoFit/>
          </a:bodyPr>
          <a:lstStyle/>
          <a:p>
            <a:pPr algn="ctr"/>
            <a:r>
              <a:rPr lang="en-US" sz="1100" i="1" dirty="0"/>
              <a:t>Legal documents are verbose &amp; technical.</a:t>
            </a:r>
          </a:p>
        </p:txBody>
      </p:sp>
      <p:pic>
        <p:nvPicPr>
          <p:cNvPr id="9" name="Picture 10" descr="Image result for twitch.com logo">
            <a:extLst>
              <a:ext uri="{FF2B5EF4-FFF2-40B4-BE49-F238E27FC236}">
                <a16:creationId xmlns:a16="http://schemas.microsoft.com/office/drawing/2014/main" id="{43D7D048-22E0-43DC-8CA5-42C9745498B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75872" y="1412597"/>
            <a:ext cx="1380033" cy="35151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4" descr="Image result for kappa">
            <a:extLst>
              <a:ext uri="{FF2B5EF4-FFF2-40B4-BE49-F238E27FC236}">
                <a16:creationId xmlns:a16="http://schemas.microsoft.com/office/drawing/2014/main" id="{B982D9B6-F051-42CD-B410-DCAB194234D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019927" y="2252007"/>
            <a:ext cx="1554958" cy="1554958"/>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04436159-9A1E-4C45-978B-1BA11030818E}"/>
              </a:ext>
            </a:extLst>
          </p:cNvPr>
          <p:cNvSpPr/>
          <p:nvPr/>
        </p:nvSpPr>
        <p:spPr>
          <a:xfrm>
            <a:off x="6457950" y="4254335"/>
            <a:ext cx="2219563" cy="430887"/>
          </a:xfrm>
          <a:prstGeom prst="rect">
            <a:avLst/>
          </a:prstGeom>
        </p:spPr>
        <p:txBody>
          <a:bodyPr wrap="square">
            <a:spAutoFit/>
          </a:bodyPr>
          <a:lstStyle/>
          <a:p>
            <a:pPr algn="ctr"/>
            <a:r>
              <a:rPr lang="en-US" sz="1100" i="1" dirty="0"/>
              <a:t>“kappa” indicates sarcasm, irony, </a:t>
            </a:r>
          </a:p>
          <a:p>
            <a:pPr algn="ctr"/>
            <a:r>
              <a:rPr lang="en-US" sz="1100" i="1" dirty="0"/>
              <a:t>or a joke among online gamers.</a:t>
            </a:r>
          </a:p>
        </p:txBody>
      </p:sp>
      <p:sp>
        <p:nvSpPr>
          <p:cNvPr id="13" name="TextBox 12">
            <a:extLst>
              <a:ext uri="{FF2B5EF4-FFF2-40B4-BE49-F238E27FC236}">
                <a16:creationId xmlns:a16="http://schemas.microsoft.com/office/drawing/2014/main" id="{5BDC389B-5AEF-45E9-B2DA-C370E0F0D569}"/>
              </a:ext>
            </a:extLst>
          </p:cNvPr>
          <p:cNvSpPr txBox="1"/>
          <p:nvPr/>
        </p:nvSpPr>
        <p:spPr>
          <a:xfrm>
            <a:off x="3581614" y="4254335"/>
            <a:ext cx="2178700" cy="430887"/>
          </a:xfrm>
          <a:prstGeom prst="rect">
            <a:avLst/>
          </a:prstGeom>
          <a:noFill/>
        </p:spPr>
        <p:txBody>
          <a:bodyPr wrap="square" rtlCol="0">
            <a:spAutoFit/>
          </a:bodyPr>
          <a:lstStyle/>
          <a:p>
            <a:pPr algn="ctr"/>
            <a:r>
              <a:rPr lang="en-US" sz="1100" i="1" dirty="0"/>
              <a:t>“Be the change you want to see in the world.”</a:t>
            </a:r>
          </a:p>
        </p:txBody>
      </p:sp>
      <p:pic>
        <p:nvPicPr>
          <p:cNvPr id="14" name="Picture 16" descr="Image result for mobile clipart">
            <a:extLst>
              <a:ext uri="{FF2B5EF4-FFF2-40B4-BE49-F238E27FC236}">
                <a16:creationId xmlns:a16="http://schemas.microsoft.com/office/drawing/2014/main" id="{4494464F-76E9-4908-B45E-400323E9463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85330" y="1201686"/>
            <a:ext cx="773340" cy="77334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8" descr="Image result for legal clipart">
            <a:extLst>
              <a:ext uri="{FF2B5EF4-FFF2-40B4-BE49-F238E27FC236}">
                <a16:creationId xmlns:a16="http://schemas.microsoft.com/office/drawing/2014/main" id="{24446C60-4D3A-4B0C-A3C5-49ACEDD1A464}"/>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68880" y="1236838"/>
            <a:ext cx="703037" cy="703037"/>
          </a:xfrm>
          <a:prstGeom prst="rect">
            <a:avLst/>
          </a:prstGeom>
          <a:noFill/>
          <a:extLst>
            <a:ext uri="{909E8E84-426E-40DD-AFC4-6F175D3DCCD1}">
              <a14:hiddenFill xmlns:a14="http://schemas.microsoft.com/office/drawing/2010/main">
                <a:solidFill>
                  <a:srgbClr val="FFFFFF"/>
                </a:solidFill>
              </a14:hiddenFill>
            </a:ext>
          </a:extLst>
        </p:spPr>
      </p:pic>
      <p:cxnSp>
        <p:nvCxnSpPr>
          <p:cNvPr id="16" name="Straight Connector 15">
            <a:extLst>
              <a:ext uri="{FF2B5EF4-FFF2-40B4-BE49-F238E27FC236}">
                <a16:creationId xmlns:a16="http://schemas.microsoft.com/office/drawing/2014/main" id="{FC9FAD5B-D9D8-486A-8737-842640D1AB22}"/>
              </a:ext>
            </a:extLst>
          </p:cNvPr>
          <p:cNvCxnSpPr>
            <a:cxnSpLocks/>
          </p:cNvCxnSpPr>
          <p:nvPr/>
        </p:nvCxnSpPr>
        <p:spPr>
          <a:xfrm>
            <a:off x="2917545" y="1993782"/>
            <a:ext cx="1" cy="2447923"/>
          </a:xfrm>
          <a:prstGeom prst="line">
            <a:avLst/>
          </a:prstGeom>
          <a:ln w="12700">
            <a:solidFill>
              <a:schemeClr val="accent5"/>
            </a:solidFill>
            <a:prstDash val="lgDash"/>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BCB8F6D1-E09F-46A9-A416-710E53160151}"/>
              </a:ext>
            </a:extLst>
          </p:cNvPr>
          <p:cNvCxnSpPr>
            <a:cxnSpLocks/>
          </p:cNvCxnSpPr>
          <p:nvPr/>
        </p:nvCxnSpPr>
        <p:spPr>
          <a:xfrm>
            <a:off x="6304929" y="2091340"/>
            <a:ext cx="1" cy="2447923"/>
          </a:xfrm>
          <a:prstGeom prst="line">
            <a:avLst/>
          </a:prstGeom>
          <a:ln w="12700">
            <a:solidFill>
              <a:schemeClr val="accent5"/>
            </a:solidFill>
            <a:prstDash val="lgDash"/>
          </a:ln>
        </p:spPr>
        <p:style>
          <a:lnRef idx="1">
            <a:schemeClr val="accent1"/>
          </a:lnRef>
          <a:fillRef idx="0">
            <a:schemeClr val="accent1"/>
          </a:fillRef>
          <a:effectRef idx="0">
            <a:schemeClr val="accent1"/>
          </a:effectRef>
          <a:fontRef idx="minor">
            <a:schemeClr val="tx1"/>
          </a:fontRef>
        </p:style>
      </p:cxnSp>
      <p:pic>
        <p:nvPicPr>
          <p:cNvPr id="25" name="Picture 24"/>
          <p:cNvPicPr>
            <a:picLocks noChangeAspect="1"/>
          </p:cNvPicPr>
          <p:nvPr/>
        </p:nvPicPr>
        <p:blipFill>
          <a:blip r:embed="rId7"/>
          <a:stretch>
            <a:fillRect/>
          </a:stretch>
        </p:blipFill>
        <p:spPr>
          <a:xfrm>
            <a:off x="3158860" y="2681067"/>
            <a:ext cx="2905774" cy="593998"/>
          </a:xfrm>
          <a:prstGeom prst="rect">
            <a:avLst/>
          </a:prstGeom>
        </p:spPr>
      </p:pic>
      <p:cxnSp>
        <p:nvCxnSpPr>
          <p:cNvPr id="18" name="Straight Connector 17">
            <a:extLst>
              <a:ext uri="{FF2B5EF4-FFF2-40B4-BE49-F238E27FC236}">
                <a16:creationId xmlns:a16="http://schemas.microsoft.com/office/drawing/2014/main" id="{47E25749-8986-D74A-9A27-6F95F6230205}"/>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19A13D5C-9EA3-C249-BC2C-9FF6B8B46AD6}"/>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41891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1" grpId="0"/>
      <p:bldP spid="1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4D24CA7-FD15-4A51-BF6E-FBA9E02CA0EA}"/>
              </a:ext>
            </a:extLst>
          </p:cNvPr>
          <p:cNvSpPr>
            <a:spLocks noGrp="1"/>
          </p:cNvSpPr>
          <p:nvPr>
            <p:ph type="dt" sz="half" idx="10"/>
          </p:nvPr>
        </p:nvSpPr>
        <p:spPr/>
        <p:txBody>
          <a:bodyPr/>
          <a:lstStyle/>
          <a:p>
            <a:fld id="{6700A58B-DD98-43D0-B791-721480A02982}" type="datetime1">
              <a:rPr lang="en-US" smtClean="0"/>
              <a:t>5/28/23</a:t>
            </a:fld>
            <a:endParaRPr lang="en-US"/>
          </a:p>
        </p:txBody>
      </p:sp>
      <p:sp>
        <p:nvSpPr>
          <p:cNvPr id="3" name="Title 2">
            <a:extLst>
              <a:ext uri="{FF2B5EF4-FFF2-40B4-BE49-F238E27FC236}">
                <a16:creationId xmlns:a16="http://schemas.microsoft.com/office/drawing/2014/main" id="{ADA60B3A-CCF9-4011-8D82-A23660A420FA}"/>
              </a:ext>
            </a:extLst>
          </p:cNvPr>
          <p:cNvSpPr>
            <a:spLocks noGrp="1"/>
          </p:cNvSpPr>
          <p:nvPr>
            <p:ph type="title"/>
          </p:nvPr>
        </p:nvSpPr>
        <p:spPr/>
        <p:txBody>
          <a:bodyPr/>
          <a:lstStyle/>
          <a:p>
            <a:r>
              <a:rPr lang="en-US" dirty="0">
                <a:solidFill>
                  <a:schemeClr val="accent1"/>
                </a:solidFill>
              </a:rPr>
              <a:t>Messenger</a:t>
            </a:r>
            <a:r>
              <a:rPr lang="en-US" dirty="0"/>
              <a:t> affects language</a:t>
            </a:r>
          </a:p>
        </p:txBody>
      </p:sp>
      <p:sp>
        <p:nvSpPr>
          <p:cNvPr id="4" name="Slide Number Placeholder 3">
            <a:extLst>
              <a:ext uri="{FF2B5EF4-FFF2-40B4-BE49-F238E27FC236}">
                <a16:creationId xmlns:a16="http://schemas.microsoft.com/office/drawing/2014/main" id="{42AC5295-1931-4AAA-8673-6D2A8CBEDFFA}"/>
              </a:ext>
            </a:extLst>
          </p:cNvPr>
          <p:cNvSpPr>
            <a:spLocks noGrp="1"/>
          </p:cNvSpPr>
          <p:nvPr>
            <p:ph type="sldNum" sz="quarter" idx="12"/>
          </p:nvPr>
        </p:nvSpPr>
        <p:spPr/>
        <p:txBody>
          <a:bodyPr/>
          <a:lstStyle/>
          <a:p>
            <a:fld id="{37290FF7-652B-4475-AEAB-8B1A5D23AE09}" type="slidenum">
              <a:rPr lang="en-US" smtClean="0"/>
              <a:t>13</a:t>
            </a:fld>
            <a:endParaRPr lang="en-US"/>
          </a:p>
        </p:txBody>
      </p:sp>
      <p:sp>
        <p:nvSpPr>
          <p:cNvPr id="5" name="Footer Placeholder 4">
            <a:extLst>
              <a:ext uri="{FF2B5EF4-FFF2-40B4-BE49-F238E27FC236}">
                <a16:creationId xmlns:a16="http://schemas.microsoft.com/office/drawing/2014/main" id="{862FCEBB-89DE-417B-9A16-015FF346DCA0}"/>
              </a:ext>
            </a:extLst>
          </p:cNvPr>
          <p:cNvSpPr>
            <a:spLocks noGrp="1"/>
          </p:cNvSpPr>
          <p:nvPr>
            <p:ph type="ftr" sz="quarter" idx="3"/>
          </p:nvPr>
        </p:nvSpPr>
        <p:spPr/>
        <p:txBody>
          <a:bodyPr/>
          <a:lstStyle/>
          <a:p>
            <a:r>
              <a:rPr lang="en-US" dirty="0"/>
              <a:t>Kwartler CSCI -96</a:t>
            </a:r>
          </a:p>
        </p:txBody>
      </p:sp>
      <p:pic>
        <p:nvPicPr>
          <p:cNvPr id="6" name="Picture 2" descr="Image result for old person photo">
            <a:extLst>
              <a:ext uri="{FF2B5EF4-FFF2-40B4-BE49-F238E27FC236}">
                <a16:creationId xmlns:a16="http://schemas.microsoft.com/office/drawing/2014/main" id="{12A1631E-EAC5-4257-B710-ACBE0F7EF92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9970" y="1544926"/>
            <a:ext cx="2129272" cy="1419514"/>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EF784B46-62BB-49E7-B1FC-FFDFC2E1A1E5}"/>
              </a:ext>
            </a:extLst>
          </p:cNvPr>
          <p:cNvSpPr/>
          <p:nvPr/>
        </p:nvSpPr>
        <p:spPr>
          <a:xfrm>
            <a:off x="472750" y="3695646"/>
            <a:ext cx="2263713" cy="1384995"/>
          </a:xfrm>
          <a:prstGeom prst="rect">
            <a:avLst/>
          </a:prstGeom>
        </p:spPr>
        <p:txBody>
          <a:bodyPr wrap="square">
            <a:spAutoFit/>
          </a:bodyPr>
          <a:lstStyle/>
          <a:p>
            <a:pPr algn="ctr" fontAlgn="base"/>
            <a:r>
              <a:rPr lang="en-US" sz="1200" b="1" dirty="0">
                <a:solidFill>
                  <a:srgbClr val="6A6A6A"/>
                </a:solidFill>
                <a:latin typeface="inherit"/>
              </a:rPr>
              <a:t>Boomers 1946-1964</a:t>
            </a:r>
            <a:endParaRPr lang="en-US" sz="1200" dirty="0">
              <a:solidFill>
                <a:srgbClr val="6A6A6A"/>
              </a:solidFill>
              <a:latin typeface="Lato"/>
            </a:endParaRPr>
          </a:p>
          <a:p>
            <a:pPr fontAlgn="base"/>
            <a:r>
              <a:rPr lang="en-US" sz="1200" dirty="0">
                <a:solidFill>
                  <a:srgbClr val="6A6A6A"/>
                </a:solidFill>
                <a:latin typeface="Lato"/>
              </a:rPr>
              <a:t>* </a:t>
            </a:r>
            <a:r>
              <a:rPr lang="en-US" sz="1200" u="sng" dirty="0">
                <a:solidFill>
                  <a:srgbClr val="6A6A6A"/>
                </a:solidFill>
                <a:latin typeface="Lato"/>
              </a:rPr>
              <a:t>Make a difference</a:t>
            </a:r>
            <a:br>
              <a:rPr lang="en-US" sz="1200" dirty="0">
                <a:solidFill>
                  <a:srgbClr val="6A6A6A"/>
                </a:solidFill>
                <a:latin typeface="Lato"/>
              </a:rPr>
            </a:br>
            <a:r>
              <a:rPr lang="en-US" sz="1200" dirty="0">
                <a:solidFill>
                  <a:srgbClr val="6A6A6A"/>
                </a:solidFill>
                <a:latin typeface="Lato"/>
              </a:rPr>
              <a:t>* Consensus/team</a:t>
            </a:r>
            <a:br>
              <a:rPr lang="en-US" sz="1200" dirty="0">
                <a:solidFill>
                  <a:srgbClr val="6A6A6A"/>
                </a:solidFill>
                <a:latin typeface="Lato"/>
              </a:rPr>
            </a:br>
            <a:r>
              <a:rPr lang="en-US" sz="1200" dirty="0">
                <a:solidFill>
                  <a:srgbClr val="6A6A6A"/>
                </a:solidFill>
                <a:latin typeface="Lato"/>
              </a:rPr>
              <a:t>* Experiment/try new things</a:t>
            </a:r>
            <a:br>
              <a:rPr lang="en-US" sz="1200" dirty="0">
                <a:solidFill>
                  <a:srgbClr val="6A6A6A"/>
                </a:solidFill>
                <a:latin typeface="Lato"/>
              </a:rPr>
            </a:br>
            <a:r>
              <a:rPr lang="en-US" sz="1200" dirty="0">
                <a:solidFill>
                  <a:srgbClr val="6A6A6A"/>
                </a:solidFill>
                <a:latin typeface="Lato"/>
              </a:rPr>
              <a:t>* “Imagine if…”</a:t>
            </a:r>
            <a:br>
              <a:rPr lang="en-US" sz="1200" dirty="0">
                <a:solidFill>
                  <a:srgbClr val="6A6A6A"/>
                </a:solidFill>
                <a:latin typeface="Lato"/>
              </a:rPr>
            </a:br>
            <a:r>
              <a:rPr lang="en-US" sz="1200" dirty="0">
                <a:solidFill>
                  <a:srgbClr val="6A6A6A"/>
                </a:solidFill>
                <a:latin typeface="Lato"/>
              </a:rPr>
              <a:t>* Save time</a:t>
            </a:r>
            <a:br>
              <a:rPr lang="en-US" sz="1200" dirty="0">
                <a:solidFill>
                  <a:srgbClr val="6A6A6A"/>
                </a:solidFill>
                <a:latin typeface="Lato"/>
              </a:rPr>
            </a:br>
            <a:r>
              <a:rPr lang="en-US" sz="1200" dirty="0">
                <a:solidFill>
                  <a:srgbClr val="6A6A6A"/>
                </a:solidFill>
                <a:latin typeface="Lato"/>
              </a:rPr>
              <a:t>* Features and benefits</a:t>
            </a:r>
            <a:endParaRPr lang="en-US" sz="1200" b="0" i="0" dirty="0">
              <a:solidFill>
                <a:srgbClr val="6A6A6A"/>
              </a:solidFill>
              <a:effectLst/>
              <a:latin typeface="Lato"/>
            </a:endParaRPr>
          </a:p>
        </p:txBody>
      </p:sp>
      <p:sp>
        <p:nvSpPr>
          <p:cNvPr id="8" name="Rectangle 7">
            <a:extLst>
              <a:ext uri="{FF2B5EF4-FFF2-40B4-BE49-F238E27FC236}">
                <a16:creationId xmlns:a16="http://schemas.microsoft.com/office/drawing/2014/main" id="{2048E3BF-DA82-48D4-A885-9E0E9A5CCAB0}"/>
              </a:ext>
            </a:extLst>
          </p:cNvPr>
          <p:cNvSpPr/>
          <p:nvPr/>
        </p:nvSpPr>
        <p:spPr>
          <a:xfrm>
            <a:off x="3509654" y="3695646"/>
            <a:ext cx="1853348" cy="1015663"/>
          </a:xfrm>
          <a:prstGeom prst="rect">
            <a:avLst/>
          </a:prstGeom>
        </p:spPr>
        <p:txBody>
          <a:bodyPr wrap="square">
            <a:spAutoFit/>
          </a:bodyPr>
          <a:lstStyle/>
          <a:p>
            <a:pPr algn="ctr" fontAlgn="base"/>
            <a:r>
              <a:rPr lang="en-US" sz="1200" b="1" dirty="0">
                <a:solidFill>
                  <a:srgbClr val="6A6A6A"/>
                </a:solidFill>
                <a:latin typeface="inherit"/>
              </a:rPr>
              <a:t>Gen X 1965-1980</a:t>
            </a:r>
            <a:endParaRPr lang="en-US" sz="1200" dirty="0">
              <a:solidFill>
                <a:srgbClr val="6A6A6A"/>
              </a:solidFill>
              <a:latin typeface="Lato"/>
            </a:endParaRPr>
          </a:p>
          <a:p>
            <a:pPr fontAlgn="base">
              <a:buFont typeface="Arial" panose="020B0604020202020204" pitchFamily="34" charset="0"/>
              <a:buChar char="•"/>
            </a:pPr>
            <a:r>
              <a:rPr lang="en-US" sz="1200" dirty="0">
                <a:solidFill>
                  <a:srgbClr val="6A6A6A"/>
                </a:solidFill>
                <a:latin typeface="inherit"/>
              </a:rPr>
              <a:t>Best, finest, world-class</a:t>
            </a:r>
          </a:p>
          <a:p>
            <a:pPr fontAlgn="base">
              <a:buFont typeface="Arial" panose="020B0604020202020204" pitchFamily="34" charset="0"/>
              <a:buChar char="•"/>
            </a:pPr>
            <a:r>
              <a:rPr lang="en-US" sz="1200" dirty="0">
                <a:solidFill>
                  <a:srgbClr val="6A6A6A"/>
                </a:solidFill>
                <a:latin typeface="inherit"/>
              </a:rPr>
              <a:t>“You will benefit by…”</a:t>
            </a:r>
          </a:p>
          <a:p>
            <a:pPr fontAlgn="base">
              <a:buFont typeface="Arial" panose="020B0604020202020204" pitchFamily="34" charset="0"/>
              <a:buChar char="•"/>
            </a:pPr>
            <a:r>
              <a:rPr lang="en-US" sz="1200" u="sng" dirty="0">
                <a:solidFill>
                  <a:srgbClr val="6A6A6A"/>
                </a:solidFill>
                <a:latin typeface="inherit"/>
              </a:rPr>
              <a:t>”This is in your best interest.”</a:t>
            </a:r>
            <a:endParaRPr lang="en-US" sz="1200" b="0" i="0" u="sng" dirty="0">
              <a:solidFill>
                <a:srgbClr val="6A6A6A"/>
              </a:solidFill>
              <a:effectLst/>
              <a:latin typeface="inherit"/>
            </a:endParaRPr>
          </a:p>
        </p:txBody>
      </p:sp>
      <p:sp>
        <p:nvSpPr>
          <p:cNvPr id="9" name="Rectangle 8">
            <a:extLst>
              <a:ext uri="{FF2B5EF4-FFF2-40B4-BE49-F238E27FC236}">
                <a16:creationId xmlns:a16="http://schemas.microsoft.com/office/drawing/2014/main" id="{59BC35E5-5D96-4F77-9169-F94F38A2EB89}"/>
              </a:ext>
            </a:extLst>
          </p:cNvPr>
          <p:cNvSpPr/>
          <p:nvPr/>
        </p:nvSpPr>
        <p:spPr>
          <a:xfrm>
            <a:off x="6579730" y="3695646"/>
            <a:ext cx="1877487" cy="1015663"/>
          </a:xfrm>
          <a:prstGeom prst="rect">
            <a:avLst/>
          </a:prstGeom>
        </p:spPr>
        <p:txBody>
          <a:bodyPr wrap="square">
            <a:spAutoFit/>
          </a:bodyPr>
          <a:lstStyle/>
          <a:p>
            <a:pPr algn="ctr" fontAlgn="base"/>
            <a:r>
              <a:rPr lang="en-US" sz="1200" b="1" dirty="0">
                <a:solidFill>
                  <a:srgbClr val="6A6A6A"/>
                </a:solidFill>
                <a:latin typeface="inherit"/>
              </a:rPr>
              <a:t>Gen Y 1981-2000</a:t>
            </a:r>
            <a:endParaRPr lang="en-US" sz="1200" dirty="0">
              <a:solidFill>
                <a:srgbClr val="6A6A6A"/>
              </a:solidFill>
              <a:latin typeface="Lato"/>
            </a:endParaRPr>
          </a:p>
          <a:p>
            <a:pPr fontAlgn="base">
              <a:buFont typeface="Arial" panose="020B0604020202020204" pitchFamily="34" charset="0"/>
              <a:buChar char="•"/>
            </a:pPr>
            <a:r>
              <a:rPr lang="en-US" sz="1200" dirty="0">
                <a:solidFill>
                  <a:srgbClr val="6A6A6A"/>
                </a:solidFill>
                <a:latin typeface="inherit"/>
              </a:rPr>
              <a:t>Global citizen</a:t>
            </a:r>
          </a:p>
          <a:p>
            <a:pPr fontAlgn="base">
              <a:buFont typeface="Arial" panose="020B0604020202020204" pitchFamily="34" charset="0"/>
              <a:buChar char="•"/>
            </a:pPr>
            <a:r>
              <a:rPr lang="en-US" sz="1200" dirty="0">
                <a:solidFill>
                  <a:srgbClr val="6A6A6A"/>
                </a:solidFill>
                <a:latin typeface="inherit"/>
              </a:rPr>
              <a:t>Balance</a:t>
            </a:r>
          </a:p>
          <a:p>
            <a:pPr fontAlgn="base">
              <a:buFont typeface="Arial" panose="020B0604020202020204" pitchFamily="34" charset="0"/>
              <a:buChar char="•"/>
            </a:pPr>
            <a:r>
              <a:rPr lang="en-US" sz="1200" dirty="0">
                <a:solidFill>
                  <a:srgbClr val="6A6A6A"/>
                </a:solidFill>
                <a:latin typeface="inherit"/>
              </a:rPr>
              <a:t>Diversity</a:t>
            </a:r>
          </a:p>
          <a:p>
            <a:pPr fontAlgn="base">
              <a:buFont typeface="Arial" panose="020B0604020202020204" pitchFamily="34" charset="0"/>
              <a:buChar char="•"/>
            </a:pPr>
            <a:r>
              <a:rPr lang="en-US" sz="1200" u="sng" dirty="0">
                <a:solidFill>
                  <a:srgbClr val="6A6A6A"/>
                </a:solidFill>
                <a:latin typeface="inherit"/>
              </a:rPr>
              <a:t>Community/connections</a:t>
            </a:r>
            <a:endParaRPr lang="en-US" sz="1200" b="0" i="0" u="sng" dirty="0">
              <a:solidFill>
                <a:srgbClr val="6A6A6A"/>
              </a:solidFill>
              <a:effectLst/>
              <a:latin typeface="inherit"/>
            </a:endParaRPr>
          </a:p>
        </p:txBody>
      </p:sp>
      <p:sp>
        <p:nvSpPr>
          <p:cNvPr id="10" name="TextBox 9">
            <a:extLst>
              <a:ext uri="{FF2B5EF4-FFF2-40B4-BE49-F238E27FC236}">
                <a16:creationId xmlns:a16="http://schemas.microsoft.com/office/drawing/2014/main" id="{84392660-F5DC-41D8-AACE-0388E5CA808D}"/>
              </a:ext>
            </a:extLst>
          </p:cNvPr>
          <p:cNvSpPr txBox="1"/>
          <p:nvPr/>
        </p:nvSpPr>
        <p:spPr>
          <a:xfrm>
            <a:off x="-43392" y="6598365"/>
            <a:ext cx="1933928" cy="246221"/>
          </a:xfrm>
          <a:prstGeom prst="rect">
            <a:avLst/>
          </a:prstGeom>
          <a:noFill/>
        </p:spPr>
        <p:txBody>
          <a:bodyPr wrap="square" rtlCol="0">
            <a:spAutoFit/>
          </a:bodyPr>
          <a:lstStyle/>
          <a:p>
            <a:r>
              <a:rPr lang="en-US" sz="1000" dirty="0">
                <a:hlinkClick r:id="rId3"/>
              </a:rPr>
              <a:t>https://www.anneloehr.com/</a:t>
            </a:r>
            <a:endParaRPr lang="en-US" sz="1000" dirty="0"/>
          </a:p>
        </p:txBody>
      </p:sp>
      <p:pic>
        <p:nvPicPr>
          <p:cNvPr id="11" name="Picture 4" descr="Image result for gen x">
            <a:extLst>
              <a:ext uri="{FF2B5EF4-FFF2-40B4-BE49-F238E27FC236}">
                <a16:creationId xmlns:a16="http://schemas.microsoft.com/office/drawing/2014/main" id="{72D1B764-10E5-4A80-94EE-3E182BCB2EC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93440" y="1544926"/>
            <a:ext cx="2085777" cy="1390089"/>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Image result for gen y photo">
            <a:extLst>
              <a:ext uri="{FF2B5EF4-FFF2-40B4-BE49-F238E27FC236}">
                <a16:creationId xmlns:a16="http://schemas.microsoft.com/office/drawing/2014/main" id="{640A746D-77F9-4A28-80D8-B7384F7593A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46259" y="1736405"/>
            <a:ext cx="2344428" cy="1036557"/>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a:extLst>
              <a:ext uri="{FF2B5EF4-FFF2-40B4-BE49-F238E27FC236}">
                <a16:creationId xmlns:a16="http://schemas.microsoft.com/office/drawing/2014/main" id="{966B698E-0511-419F-A514-5CADF337C5C9}"/>
              </a:ext>
            </a:extLst>
          </p:cNvPr>
          <p:cNvSpPr/>
          <p:nvPr/>
        </p:nvSpPr>
        <p:spPr>
          <a:xfrm>
            <a:off x="240631" y="5753850"/>
            <a:ext cx="8750969" cy="5555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dirty="0">
                <a:solidFill>
                  <a:schemeClr val="bg1"/>
                </a:solidFill>
              </a:rPr>
              <a:t>Beyond generation, other factors like socio-economic, gender &amp; demographic makeup impact expression.</a:t>
            </a:r>
          </a:p>
        </p:txBody>
      </p:sp>
      <p:cxnSp>
        <p:nvCxnSpPr>
          <p:cNvPr id="14" name="Straight Connector 13">
            <a:extLst>
              <a:ext uri="{FF2B5EF4-FFF2-40B4-BE49-F238E27FC236}">
                <a16:creationId xmlns:a16="http://schemas.microsoft.com/office/drawing/2014/main" id="{D9CC6163-33AA-5E4E-B845-C1B6D67CC8FB}"/>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22D9F33-A8EC-D34B-96C9-77B79399959C}"/>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697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4D7503B-5C4D-453B-B92B-036D2B83DB6A}"/>
              </a:ext>
            </a:extLst>
          </p:cNvPr>
          <p:cNvSpPr>
            <a:spLocks noGrp="1"/>
          </p:cNvSpPr>
          <p:nvPr>
            <p:ph type="dt" sz="half" idx="10"/>
          </p:nvPr>
        </p:nvSpPr>
        <p:spPr/>
        <p:txBody>
          <a:bodyPr/>
          <a:lstStyle/>
          <a:p>
            <a:fld id="{6700A58B-DD98-43D0-B791-721480A02982}" type="datetime1">
              <a:rPr lang="en-US" smtClean="0"/>
              <a:t>5/28/23</a:t>
            </a:fld>
            <a:endParaRPr lang="en-US"/>
          </a:p>
        </p:txBody>
      </p:sp>
      <p:sp>
        <p:nvSpPr>
          <p:cNvPr id="3" name="Title 2">
            <a:extLst>
              <a:ext uri="{FF2B5EF4-FFF2-40B4-BE49-F238E27FC236}">
                <a16:creationId xmlns:a16="http://schemas.microsoft.com/office/drawing/2014/main" id="{89599937-53B9-4C98-AE7E-BCCEDA0B20E4}"/>
              </a:ext>
            </a:extLst>
          </p:cNvPr>
          <p:cNvSpPr>
            <a:spLocks noGrp="1"/>
          </p:cNvSpPr>
          <p:nvPr>
            <p:ph type="title"/>
          </p:nvPr>
        </p:nvSpPr>
        <p:spPr/>
        <p:txBody>
          <a:bodyPr/>
          <a:lstStyle/>
          <a:p>
            <a:r>
              <a:rPr lang="en-US" sz="2400" dirty="0"/>
              <a:t>Gen Y/Z expression is evolving rapidly due to technology.</a:t>
            </a:r>
          </a:p>
        </p:txBody>
      </p:sp>
      <p:sp>
        <p:nvSpPr>
          <p:cNvPr id="4" name="Slide Number Placeholder 3">
            <a:extLst>
              <a:ext uri="{FF2B5EF4-FFF2-40B4-BE49-F238E27FC236}">
                <a16:creationId xmlns:a16="http://schemas.microsoft.com/office/drawing/2014/main" id="{CED2F4C4-3178-459B-845A-FC0C9660BCC8}"/>
              </a:ext>
            </a:extLst>
          </p:cNvPr>
          <p:cNvSpPr>
            <a:spLocks noGrp="1"/>
          </p:cNvSpPr>
          <p:nvPr>
            <p:ph type="sldNum" sz="quarter" idx="12"/>
          </p:nvPr>
        </p:nvSpPr>
        <p:spPr/>
        <p:txBody>
          <a:bodyPr/>
          <a:lstStyle/>
          <a:p>
            <a:fld id="{37290FF7-652B-4475-AEAB-8B1A5D23AE09}" type="slidenum">
              <a:rPr lang="en-US" smtClean="0"/>
              <a:t>14</a:t>
            </a:fld>
            <a:endParaRPr lang="en-US"/>
          </a:p>
        </p:txBody>
      </p:sp>
      <p:sp>
        <p:nvSpPr>
          <p:cNvPr id="5" name="Footer Placeholder 4">
            <a:extLst>
              <a:ext uri="{FF2B5EF4-FFF2-40B4-BE49-F238E27FC236}">
                <a16:creationId xmlns:a16="http://schemas.microsoft.com/office/drawing/2014/main" id="{37E66177-5D7C-4113-931A-3163F0062D6B}"/>
              </a:ext>
            </a:extLst>
          </p:cNvPr>
          <p:cNvSpPr>
            <a:spLocks noGrp="1"/>
          </p:cNvSpPr>
          <p:nvPr>
            <p:ph type="ftr" sz="quarter" idx="3"/>
          </p:nvPr>
        </p:nvSpPr>
        <p:spPr/>
        <p:txBody>
          <a:bodyPr/>
          <a:lstStyle/>
          <a:p>
            <a:r>
              <a:rPr lang="en-US" dirty="0"/>
              <a:t>Kwartler CSCI -96</a:t>
            </a:r>
          </a:p>
        </p:txBody>
      </p:sp>
      <p:pic>
        <p:nvPicPr>
          <p:cNvPr id="6" name="Picture 2" descr="Image result for hipster">
            <a:extLst>
              <a:ext uri="{FF2B5EF4-FFF2-40B4-BE49-F238E27FC236}">
                <a16:creationId xmlns:a16="http://schemas.microsoft.com/office/drawing/2014/main" id="{6BF8932A-15E6-4973-A3D2-9E846903519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9396" y="1854257"/>
            <a:ext cx="1480282" cy="221870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Image result for hipster">
            <a:extLst>
              <a:ext uri="{FF2B5EF4-FFF2-40B4-BE49-F238E27FC236}">
                <a16:creationId xmlns:a16="http://schemas.microsoft.com/office/drawing/2014/main" id="{DD0FC1B4-DDD4-459C-9164-B262AE33D05A}"/>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2733" r="37196"/>
          <a:stretch/>
        </p:blipFill>
        <p:spPr bwMode="auto">
          <a:xfrm>
            <a:off x="1814935" y="1866369"/>
            <a:ext cx="1492746" cy="223219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0AEB4FE7-06C0-48E7-95FE-142D31F9083A}"/>
              </a:ext>
            </a:extLst>
          </p:cNvPr>
          <p:cNvSpPr txBox="1"/>
          <p:nvPr/>
        </p:nvSpPr>
        <p:spPr>
          <a:xfrm>
            <a:off x="3442938" y="1854257"/>
            <a:ext cx="5601474" cy="3693319"/>
          </a:xfrm>
          <a:prstGeom prst="rect">
            <a:avLst/>
          </a:prstGeom>
          <a:noFill/>
        </p:spPr>
        <p:txBody>
          <a:bodyPr wrap="square" rtlCol="0">
            <a:spAutoFit/>
          </a:bodyPr>
          <a:lstStyle/>
          <a:p>
            <a:pPr marL="112713" indent="-112713">
              <a:buFont typeface="Arial" panose="020B0604020202020204" pitchFamily="34" charset="0"/>
              <a:buChar char="•"/>
            </a:pPr>
            <a:r>
              <a:rPr lang="en-US" dirty="0"/>
              <a:t>“Thank you, next.”</a:t>
            </a:r>
          </a:p>
          <a:p>
            <a:pPr marL="112713" indent="-112713">
              <a:buFont typeface="Arial" panose="020B0604020202020204" pitchFamily="34" charset="0"/>
              <a:buChar char="•"/>
            </a:pPr>
            <a:endParaRPr lang="en-US" dirty="0"/>
          </a:p>
          <a:p>
            <a:pPr marL="112713" indent="-112713">
              <a:buFont typeface="Arial" panose="020B0604020202020204" pitchFamily="34" charset="0"/>
              <a:buChar char="•"/>
            </a:pPr>
            <a:r>
              <a:rPr lang="en-US" dirty="0"/>
              <a:t>“Woke”</a:t>
            </a:r>
          </a:p>
          <a:p>
            <a:pPr marL="112713" indent="-112713">
              <a:buFont typeface="Arial" panose="020B0604020202020204" pitchFamily="34" charset="0"/>
              <a:buChar char="•"/>
            </a:pPr>
            <a:endParaRPr lang="en-US" dirty="0"/>
          </a:p>
          <a:p>
            <a:pPr marL="112713" indent="-112713">
              <a:buFont typeface="Arial" panose="020B0604020202020204" pitchFamily="34" charset="0"/>
              <a:buChar char="•"/>
            </a:pPr>
            <a:r>
              <a:rPr lang="en-US" dirty="0"/>
              <a:t>“Cray”</a:t>
            </a:r>
          </a:p>
          <a:p>
            <a:pPr marL="112713" indent="-112713">
              <a:buFont typeface="Arial" panose="020B0604020202020204" pitchFamily="34" charset="0"/>
              <a:buChar char="•"/>
            </a:pPr>
            <a:r>
              <a:rPr lang="en-US" dirty="0"/>
              <a:t>“Gucci” </a:t>
            </a:r>
          </a:p>
          <a:p>
            <a:pPr marL="112713" indent="-112713">
              <a:buFont typeface="Arial" panose="020B0604020202020204" pitchFamily="34" charset="0"/>
              <a:buChar char="•"/>
            </a:pPr>
            <a:r>
              <a:rPr lang="en-US" dirty="0"/>
              <a:t>“Squad goal”</a:t>
            </a:r>
          </a:p>
          <a:p>
            <a:pPr marL="112713" indent="-112713">
              <a:buFont typeface="Arial" panose="020B0604020202020204" pitchFamily="34" charset="0"/>
              <a:buChar char="•"/>
            </a:pPr>
            <a:r>
              <a:rPr lang="en-US" dirty="0"/>
              <a:t>“Bible…” </a:t>
            </a:r>
          </a:p>
          <a:p>
            <a:pPr marL="112713" indent="-112713">
              <a:buFont typeface="Arial" panose="020B0604020202020204" pitchFamily="34" charset="0"/>
              <a:buChar char="•"/>
            </a:pPr>
            <a:r>
              <a:rPr lang="en-US" dirty="0"/>
              <a:t>“Adulting”</a:t>
            </a:r>
          </a:p>
          <a:p>
            <a:pPr marL="112713" indent="-112713">
              <a:buFont typeface="Arial" panose="020B0604020202020204" pitchFamily="34" charset="0"/>
              <a:buChar char="•"/>
            </a:pPr>
            <a:r>
              <a:rPr lang="en-US" dirty="0"/>
              <a:t>“</a:t>
            </a:r>
            <a:r>
              <a:rPr lang="en-US" dirty="0" err="1"/>
              <a:t>Turnt</a:t>
            </a:r>
            <a:r>
              <a:rPr lang="en-US" dirty="0"/>
              <a:t>” </a:t>
            </a:r>
          </a:p>
          <a:p>
            <a:pPr marL="112713" indent="-112713">
              <a:buFont typeface="Arial" panose="020B0604020202020204" pitchFamily="34" charset="0"/>
              <a:buChar char="•"/>
            </a:pPr>
            <a:r>
              <a:rPr lang="en-US" dirty="0"/>
              <a:t>“</a:t>
            </a:r>
            <a:r>
              <a:rPr lang="en-US" dirty="0" err="1"/>
              <a:t>Hundo</a:t>
            </a:r>
            <a:r>
              <a:rPr lang="en-US" dirty="0"/>
              <a:t> P”</a:t>
            </a:r>
          </a:p>
          <a:p>
            <a:pPr marL="112713" indent="-112713">
              <a:buFont typeface="Arial" panose="020B0604020202020204" pitchFamily="34" charset="0"/>
              <a:buChar char="•"/>
            </a:pPr>
            <a:r>
              <a:rPr lang="en-US" dirty="0"/>
              <a:t>“Trill”</a:t>
            </a:r>
          </a:p>
          <a:p>
            <a:pPr marL="112713" indent="-112713">
              <a:buFont typeface="Arial" panose="020B0604020202020204" pitchFamily="34" charset="0"/>
              <a:buChar char="•"/>
            </a:pPr>
            <a:r>
              <a:rPr lang="en-US" dirty="0"/>
              <a:t>“TFW”</a:t>
            </a:r>
          </a:p>
        </p:txBody>
      </p:sp>
      <p:sp>
        <p:nvSpPr>
          <p:cNvPr id="9" name="Rectangle 8">
            <a:extLst>
              <a:ext uri="{FF2B5EF4-FFF2-40B4-BE49-F238E27FC236}">
                <a16:creationId xmlns:a16="http://schemas.microsoft.com/office/drawing/2014/main" id="{88AA11EB-65A0-4799-B71C-D81008C96D85}"/>
              </a:ext>
            </a:extLst>
          </p:cNvPr>
          <p:cNvSpPr/>
          <p:nvPr/>
        </p:nvSpPr>
        <p:spPr>
          <a:xfrm>
            <a:off x="199397" y="5769227"/>
            <a:ext cx="8845016" cy="31208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200" dirty="0">
                <a:solidFill>
                  <a:schemeClr val="bg1"/>
                </a:solidFill>
              </a:rPr>
              <a:t>Beyond generation, other factors like socio-economic, gender &amp; demographic makeup impact expression.</a:t>
            </a:r>
          </a:p>
        </p:txBody>
      </p:sp>
      <p:cxnSp>
        <p:nvCxnSpPr>
          <p:cNvPr id="10" name="Straight Connector 9">
            <a:extLst>
              <a:ext uri="{FF2B5EF4-FFF2-40B4-BE49-F238E27FC236}">
                <a16:creationId xmlns:a16="http://schemas.microsoft.com/office/drawing/2014/main" id="{76389640-9AAE-E746-9AD0-0B22B95CA2A7}"/>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04030CDE-ADF6-7C41-9213-541B7AA9B066}"/>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428975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4D7503B-5C4D-453B-B92B-036D2B83DB6A}"/>
              </a:ext>
            </a:extLst>
          </p:cNvPr>
          <p:cNvSpPr>
            <a:spLocks noGrp="1"/>
          </p:cNvSpPr>
          <p:nvPr>
            <p:ph type="dt" sz="half" idx="10"/>
          </p:nvPr>
        </p:nvSpPr>
        <p:spPr/>
        <p:txBody>
          <a:bodyPr/>
          <a:lstStyle/>
          <a:p>
            <a:fld id="{6700A58B-DD98-43D0-B791-721480A02982}" type="datetime1">
              <a:rPr lang="en-US" smtClean="0"/>
              <a:t>5/28/23</a:t>
            </a:fld>
            <a:endParaRPr lang="en-US"/>
          </a:p>
        </p:txBody>
      </p:sp>
      <p:sp>
        <p:nvSpPr>
          <p:cNvPr id="3" name="Title 2">
            <a:extLst>
              <a:ext uri="{FF2B5EF4-FFF2-40B4-BE49-F238E27FC236}">
                <a16:creationId xmlns:a16="http://schemas.microsoft.com/office/drawing/2014/main" id="{89599937-53B9-4C98-AE7E-BCCEDA0B20E4}"/>
              </a:ext>
            </a:extLst>
          </p:cNvPr>
          <p:cNvSpPr>
            <a:spLocks noGrp="1"/>
          </p:cNvSpPr>
          <p:nvPr>
            <p:ph type="title"/>
          </p:nvPr>
        </p:nvSpPr>
        <p:spPr/>
        <p:txBody>
          <a:bodyPr/>
          <a:lstStyle/>
          <a:p>
            <a:r>
              <a:rPr lang="en-US" sz="2400" dirty="0"/>
              <a:t>Gen Y/Z expression is evolving rapidly due to technology.</a:t>
            </a:r>
          </a:p>
        </p:txBody>
      </p:sp>
      <p:sp>
        <p:nvSpPr>
          <p:cNvPr id="4" name="Slide Number Placeholder 3">
            <a:extLst>
              <a:ext uri="{FF2B5EF4-FFF2-40B4-BE49-F238E27FC236}">
                <a16:creationId xmlns:a16="http://schemas.microsoft.com/office/drawing/2014/main" id="{CED2F4C4-3178-459B-845A-FC0C9660BCC8}"/>
              </a:ext>
            </a:extLst>
          </p:cNvPr>
          <p:cNvSpPr>
            <a:spLocks noGrp="1"/>
          </p:cNvSpPr>
          <p:nvPr>
            <p:ph type="sldNum" sz="quarter" idx="12"/>
          </p:nvPr>
        </p:nvSpPr>
        <p:spPr/>
        <p:txBody>
          <a:bodyPr/>
          <a:lstStyle/>
          <a:p>
            <a:fld id="{37290FF7-652B-4475-AEAB-8B1A5D23AE09}" type="slidenum">
              <a:rPr lang="en-US" smtClean="0"/>
              <a:t>15</a:t>
            </a:fld>
            <a:endParaRPr lang="en-US"/>
          </a:p>
        </p:txBody>
      </p:sp>
      <p:sp>
        <p:nvSpPr>
          <p:cNvPr id="5" name="Footer Placeholder 4">
            <a:extLst>
              <a:ext uri="{FF2B5EF4-FFF2-40B4-BE49-F238E27FC236}">
                <a16:creationId xmlns:a16="http://schemas.microsoft.com/office/drawing/2014/main" id="{37E66177-5D7C-4113-931A-3163F0062D6B}"/>
              </a:ext>
            </a:extLst>
          </p:cNvPr>
          <p:cNvSpPr>
            <a:spLocks noGrp="1"/>
          </p:cNvSpPr>
          <p:nvPr>
            <p:ph type="ftr" sz="quarter" idx="3"/>
          </p:nvPr>
        </p:nvSpPr>
        <p:spPr/>
        <p:txBody>
          <a:bodyPr/>
          <a:lstStyle/>
          <a:p>
            <a:r>
              <a:rPr lang="en-US" dirty="0"/>
              <a:t>Kwartler CSCI -96</a:t>
            </a:r>
          </a:p>
        </p:txBody>
      </p:sp>
      <p:pic>
        <p:nvPicPr>
          <p:cNvPr id="6" name="Picture 2" descr="Image result for hipster">
            <a:extLst>
              <a:ext uri="{FF2B5EF4-FFF2-40B4-BE49-F238E27FC236}">
                <a16:creationId xmlns:a16="http://schemas.microsoft.com/office/drawing/2014/main" id="{6BF8932A-15E6-4973-A3D2-9E846903519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9396" y="1854257"/>
            <a:ext cx="1480282" cy="221870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Image result for hipster">
            <a:extLst>
              <a:ext uri="{FF2B5EF4-FFF2-40B4-BE49-F238E27FC236}">
                <a16:creationId xmlns:a16="http://schemas.microsoft.com/office/drawing/2014/main" id="{DD0FC1B4-DDD4-459C-9164-B262AE33D05A}"/>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2733" r="37196"/>
          <a:stretch/>
        </p:blipFill>
        <p:spPr bwMode="auto">
          <a:xfrm>
            <a:off x="1814935" y="1866369"/>
            <a:ext cx="1492746" cy="223219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0AEB4FE7-06C0-48E7-95FE-142D31F9083A}"/>
              </a:ext>
            </a:extLst>
          </p:cNvPr>
          <p:cNvSpPr txBox="1"/>
          <p:nvPr/>
        </p:nvSpPr>
        <p:spPr>
          <a:xfrm>
            <a:off x="3442938" y="1854257"/>
            <a:ext cx="5601474" cy="3693319"/>
          </a:xfrm>
          <a:prstGeom prst="rect">
            <a:avLst/>
          </a:prstGeom>
          <a:noFill/>
        </p:spPr>
        <p:txBody>
          <a:bodyPr wrap="square" rtlCol="0">
            <a:spAutoFit/>
          </a:bodyPr>
          <a:lstStyle/>
          <a:p>
            <a:pPr marL="112713" indent="-112713">
              <a:buFont typeface="Arial" panose="020B0604020202020204" pitchFamily="34" charset="0"/>
              <a:buChar char="•"/>
            </a:pPr>
            <a:r>
              <a:rPr lang="en-US" dirty="0">
                <a:solidFill>
                  <a:schemeClr val="accent1"/>
                </a:solidFill>
              </a:rPr>
              <a:t>“Thank you, next.” </a:t>
            </a:r>
            <a:r>
              <a:rPr lang="en-US" dirty="0"/>
              <a:t>– moving on with positive connotation</a:t>
            </a:r>
          </a:p>
          <a:p>
            <a:pPr marL="112713" indent="-112713">
              <a:buFont typeface="Arial" panose="020B0604020202020204" pitchFamily="34" charset="0"/>
              <a:buChar char="•"/>
            </a:pPr>
            <a:r>
              <a:rPr lang="en-US" dirty="0">
                <a:solidFill>
                  <a:schemeClr val="accent1"/>
                </a:solidFill>
              </a:rPr>
              <a:t>“Woke” </a:t>
            </a:r>
            <a:r>
              <a:rPr lang="en-US" dirty="0"/>
              <a:t>- The more woke one is, the more sympathetic &amp; knowledgeable one is about a topic or type of person </a:t>
            </a:r>
          </a:p>
          <a:p>
            <a:pPr marL="112713" indent="-112713">
              <a:buFont typeface="Arial" panose="020B0604020202020204" pitchFamily="34" charset="0"/>
              <a:buChar char="•"/>
            </a:pPr>
            <a:r>
              <a:rPr lang="en-US" dirty="0">
                <a:solidFill>
                  <a:schemeClr val="accent1"/>
                </a:solidFill>
              </a:rPr>
              <a:t>“Cray” </a:t>
            </a:r>
            <a:r>
              <a:rPr lang="en-US" dirty="0"/>
              <a:t>- crazy</a:t>
            </a:r>
          </a:p>
          <a:p>
            <a:pPr marL="112713" indent="-112713">
              <a:buFont typeface="Arial" panose="020B0604020202020204" pitchFamily="34" charset="0"/>
              <a:buChar char="•"/>
            </a:pPr>
            <a:r>
              <a:rPr lang="en-US" dirty="0">
                <a:solidFill>
                  <a:schemeClr val="accent1"/>
                </a:solidFill>
              </a:rPr>
              <a:t>“Gucci” </a:t>
            </a:r>
            <a:r>
              <a:rPr lang="en-US" dirty="0"/>
              <a:t>– fine, good</a:t>
            </a:r>
          </a:p>
          <a:p>
            <a:pPr marL="112713" indent="-112713">
              <a:buFont typeface="Arial" panose="020B0604020202020204" pitchFamily="34" charset="0"/>
              <a:buChar char="•"/>
            </a:pPr>
            <a:r>
              <a:rPr lang="en-US" dirty="0">
                <a:solidFill>
                  <a:schemeClr val="accent1"/>
                </a:solidFill>
              </a:rPr>
              <a:t>“Squad goal” </a:t>
            </a:r>
            <a:r>
              <a:rPr lang="en-US" dirty="0"/>
              <a:t>– friend group behavior</a:t>
            </a:r>
          </a:p>
          <a:p>
            <a:pPr marL="112713" indent="-112713">
              <a:buFont typeface="Arial" panose="020B0604020202020204" pitchFamily="34" charset="0"/>
              <a:buChar char="•"/>
            </a:pPr>
            <a:r>
              <a:rPr lang="en-US" dirty="0">
                <a:solidFill>
                  <a:schemeClr val="accent1"/>
                </a:solidFill>
              </a:rPr>
              <a:t>“Bible…” </a:t>
            </a:r>
            <a:r>
              <a:rPr lang="en-US" dirty="0"/>
              <a:t>- what follows is TRUTH</a:t>
            </a:r>
          </a:p>
          <a:p>
            <a:pPr marL="112713" indent="-112713">
              <a:buFont typeface="Arial" panose="020B0604020202020204" pitchFamily="34" charset="0"/>
              <a:buChar char="•"/>
            </a:pPr>
            <a:r>
              <a:rPr lang="en-US" dirty="0">
                <a:solidFill>
                  <a:schemeClr val="accent1"/>
                </a:solidFill>
              </a:rPr>
              <a:t>“Adulting” </a:t>
            </a:r>
            <a:r>
              <a:rPr lang="en-US" dirty="0"/>
              <a:t>– activities associated with growing up</a:t>
            </a:r>
          </a:p>
          <a:p>
            <a:pPr marL="112713" indent="-112713">
              <a:buFont typeface="Arial" panose="020B0604020202020204" pitchFamily="34" charset="0"/>
              <a:buChar char="•"/>
            </a:pPr>
            <a:r>
              <a:rPr lang="en-US" dirty="0">
                <a:solidFill>
                  <a:schemeClr val="accent1"/>
                </a:solidFill>
              </a:rPr>
              <a:t>“</a:t>
            </a:r>
            <a:r>
              <a:rPr lang="en-US" dirty="0" err="1">
                <a:solidFill>
                  <a:schemeClr val="accent1"/>
                </a:solidFill>
              </a:rPr>
              <a:t>Turnt</a:t>
            </a:r>
            <a:r>
              <a:rPr lang="en-US" dirty="0">
                <a:solidFill>
                  <a:schemeClr val="accent1"/>
                </a:solidFill>
              </a:rPr>
              <a:t>” </a:t>
            </a:r>
            <a:r>
              <a:rPr lang="en-US" dirty="0"/>
              <a:t>– “turned up” i.e. really excited</a:t>
            </a:r>
          </a:p>
          <a:p>
            <a:pPr marL="112713" indent="-112713">
              <a:buFont typeface="Arial" panose="020B0604020202020204" pitchFamily="34" charset="0"/>
              <a:buChar char="•"/>
            </a:pPr>
            <a:r>
              <a:rPr lang="en-US" dirty="0"/>
              <a:t>“</a:t>
            </a:r>
            <a:r>
              <a:rPr lang="en-US" dirty="0" err="1">
                <a:solidFill>
                  <a:schemeClr val="accent1"/>
                </a:solidFill>
              </a:rPr>
              <a:t>Hundo</a:t>
            </a:r>
            <a:r>
              <a:rPr lang="en-US" dirty="0">
                <a:solidFill>
                  <a:schemeClr val="accent1"/>
                </a:solidFill>
              </a:rPr>
              <a:t> P” </a:t>
            </a:r>
            <a:r>
              <a:rPr lang="en-US" dirty="0"/>
              <a:t>– agree “100%”</a:t>
            </a:r>
          </a:p>
          <a:p>
            <a:pPr marL="112713" indent="-112713">
              <a:buFont typeface="Arial" panose="020B0604020202020204" pitchFamily="34" charset="0"/>
              <a:buChar char="•"/>
            </a:pPr>
            <a:r>
              <a:rPr lang="en-US" dirty="0">
                <a:solidFill>
                  <a:schemeClr val="accent1"/>
                </a:solidFill>
              </a:rPr>
              <a:t>“Trill” </a:t>
            </a:r>
            <a:r>
              <a:rPr lang="en-US" dirty="0"/>
              <a:t>– True &amp; Real</a:t>
            </a:r>
          </a:p>
          <a:p>
            <a:pPr marL="112713" indent="-112713">
              <a:buFont typeface="Arial" panose="020B0604020202020204" pitchFamily="34" charset="0"/>
              <a:buChar char="•"/>
            </a:pPr>
            <a:r>
              <a:rPr lang="en-US" dirty="0">
                <a:solidFill>
                  <a:schemeClr val="accent1"/>
                </a:solidFill>
              </a:rPr>
              <a:t>“TFW” </a:t>
            </a:r>
            <a:r>
              <a:rPr lang="en-US" dirty="0"/>
              <a:t>– “That Feeling When” to describe an emotion </a:t>
            </a:r>
          </a:p>
        </p:txBody>
      </p:sp>
      <p:sp>
        <p:nvSpPr>
          <p:cNvPr id="9" name="Rectangle 8">
            <a:extLst>
              <a:ext uri="{FF2B5EF4-FFF2-40B4-BE49-F238E27FC236}">
                <a16:creationId xmlns:a16="http://schemas.microsoft.com/office/drawing/2014/main" id="{88AA11EB-65A0-4799-B71C-D81008C96D85}"/>
              </a:ext>
            </a:extLst>
          </p:cNvPr>
          <p:cNvSpPr/>
          <p:nvPr/>
        </p:nvSpPr>
        <p:spPr>
          <a:xfrm>
            <a:off x="199397" y="5769227"/>
            <a:ext cx="8845016" cy="31208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200" dirty="0">
                <a:solidFill>
                  <a:schemeClr val="bg1"/>
                </a:solidFill>
              </a:rPr>
              <a:t>Beyond generation, other factors like socio-economic, gender &amp; demographic makeup impact expression.</a:t>
            </a:r>
          </a:p>
        </p:txBody>
      </p:sp>
      <p:cxnSp>
        <p:nvCxnSpPr>
          <p:cNvPr id="10" name="Straight Connector 9">
            <a:extLst>
              <a:ext uri="{FF2B5EF4-FFF2-40B4-BE49-F238E27FC236}">
                <a16:creationId xmlns:a16="http://schemas.microsoft.com/office/drawing/2014/main" id="{34E58B35-5B89-294F-914C-CBF27EB6263C}"/>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7D1E3CE9-5401-6D4B-B41F-72B94ECECC5B}"/>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064141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26A9A5E-2396-4CE0-B35A-0C624C5B6441}"/>
              </a:ext>
            </a:extLst>
          </p:cNvPr>
          <p:cNvSpPr>
            <a:spLocks noGrp="1"/>
          </p:cNvSpPr>
          <p:nvPr>
            <p:ph type="dt" sz="half" idx="10"/>
          </p:nvPr>
        </p:nvSpPr>
        <p:spPr/>
        <p:txBody>
          <a:bodyPr/>
          <a:lstStyle/>
          <a:p>
            <a:fld id="{6700A58B-DD98-43D0-B791-721480A02982}" type="datetime1">
              <a:rPr lang="en-US" smtClean="0"/>
              <a:t>5/28/23</a:t>
            </a:fld>
            <a:endParaRPr lang="en-US"/>
          </a:p>
        </p:txBody>
      </p:sp>
      <p:sp>
        <p:nvSpPr>
          <p:cNvPr id="3" name="Title 2">
            <a:extLst>
              <a:ext uri="{FF2B5EF4-FFF2-40B4-BE49-F238E27FC236}">
                <a16:creationId xmlns:a16="http://schemas.microsoft.com/office/drawing/2014/main" id="{9FAAE4AE-6303-47F1-A81C-1B534E662733}"/>
              </a:ext>
            </a:extLst>
          </p:cNvPr>
          <p:cNvSpPr>
            <a:spLocks noGrp="1"/>
          </p:cNvSpPr>
          <p:nvPr>
            <p:ph type="title"/>
          </p:nvPr>
        </p:nvSpPr>
        <p:spPr/>
        <p:txBody>
          <a:bodyPr/>
          <a:lstStyle/>
          <a:p>
            <a:r>
              <a:rPr lang="en-US" dirty="0">
                <a:solidFill>
                  <a:schemeClr val="accent1"/>
                </a:solidFill>
              </a:rPr>
              <a:t>Audience</a:t>
            </a:r>
            <a:r>
              <a:rPr lang="en-US" dirty="0"/>
              <a:t> affects language</a:t>
            </a:r>
          </a:p>
        </p:txBody>
      </p:sp>
      <p:sp>
        <p:nvSpPr>
          <p:cNvPr id="4" name="Slide Number Placeholder 3">
            <a:extLst>
              <a:ext uri="{FF2B5EF4-FFF2-40B4-BE49-F238E27FC236}">
                <a16:creationId xmlns:a16="http://schemas.microsoft.com/office/drawing/2014/main" id="{CC803535-2EC7-4A17-BF87-B2D98521F66B}"/>
              </a:ext>
            </a:extLst>
          </p:cNvPr>
          <p:cNvSpPr>
            <a:spLocks noGrp="1"/>
          </p:cNvSpPr>
          <p:nvPr>
            <p:ph type="sldNum" sz="quarter" idx="12"/>
          </p:nvPr>
        </p:nvSpPr>
        <p:spPr/>
        <p:txBody>
          <a:bodyPr/>
          <a:lstStyle/>
          <a:p>
            <a:fld id="{37290FF7-652B-4475-AEAB-8B1A5D23AE09}" type="slidenum">
              <a:rPr lang="en-US" smtClean="0"/>
              <a:t>16</a:t>
            </a:fld>
            <a:endParaRPr lang="en-US"/>
          </a:p>
        </p:txBody>
      </p:sp>
      <p:sp>
        <p:nvSpPr>
          <p:cNvPr id="5" name="Footer Placeholder 4">
            <a:extLst>
              <a:ext uri="{FF2B5EF4-FFF2-40B4-BE49-F238E27FC236}">
                <a16:creationId xmlns:a16="http://schemas.microsoft.com/office/drawing/2014/main" id="{001C350C-BFAC-4ED0-9705-CB3AE1EC2261}"/>
              </a:ext>
            </a:extLst>
          </p:cNvPr>
          <p:cNvSpPr>
            <a:spLocks noGrp="1"/>
          </p:cNvSpPr>
          <p:nvPr>
            <p:ph type="ftr" sz="quarter" idx="3"/>
          </p:nvPr>
        </p:nvSpPr>
        <p:spPr/>
        <p:txBody>
          <a:bodyPr/>
          <a:lstStyle/>
          <a:p>
            <a:r>
              <a:rPr lang="en-US" dirty="0"/>
              <a:t>Kwartler CSCI -96</a:t>
            </a:r>
          </a:p>
        </p:txBody>
      </p:sp>
      <p:sp>
        <p:nvSpPr>
          <p:cNvPr id="6" name="Rectangle 5">
            <a:extLst>
              <a:ext uri="{FF2B5EF4-FFF2-40B4-BE49-F238E27FC236}">
                <a16:creationId xmlns:a16="http://schemas.microsoft.com/office/drawing/2014/main" id="{256410CF-D663-4D5F-AE12-1A19368D3724}"/>
              </a:ext>
            </a:extLst>
          </p:cNvPr>
          <p:cNvSpPr/>
          <p:nvPr/>
        </p:nvSpPr>
        <p:spPr>
          <a:xfrm>
            <a:off x="177257" y="5832601"/>
            <a:ext cx="8866982" cy="24382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dirty="0">
                <a:solidFill>
                  <a:schemeClr val="bg1"/>
                </a:solidFill>
              </a:rPr>
              <a:t>And we all context switch based on who we are speaking too.</a:t>
            </a:r>
          </a:p>
        </p:txBody>
      </p:sp>
      <p:pic>
        <p:nvPicPr>
          <p:cNvPr id="7" name="Picture 4" descr="Image result for speaking to parent">
            <a:extLst>
              <a:ext uri="{FF2B5EF4-FFF2-40B4-BE49-F238E27FC236}">
                <a16:creationId xmlns:a16="http://schemas.microsoft.com/office/drawing/2014/main" id="{67B464C1-7B4D-42D5-883E-2183F28E88F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7257" y="2478112"/>
            <a:ext cx="2279605" cy="128164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04A637C3-FAB9-48C0-ABEB-56B8DE682192}"/>
              </a:ext>
            </a:extLst>
          </p:cNvPr>
          <p:cNvPicPr>
            <a:picLocks noChangeAspect="1"/>
          </p:cNvPicPr>
          <p:nvPr/>
        </p:nvPicPr>
        <p:blipFill>
          <a:blip r:embed="rId3"/>
          <a:stretch>
            <a:fillRect/>
          </a:stretch>
        </p:blipFill>
        <p:spPr>
          <a:xfrm>
            <a:off x="4711266" y="2478111"/>
            <a:ext cx="1766921" cy="1270595"/>
          </a:xfrm>
          <a:prstGeom prst="rect">
            <a:avLst/>
          </a:prstGeom>
        </p:spPr>
      </p:pic>
      <p:pic>
        <p:nvPicPr>
          <p:cNvPr id="9" name="Picture 8" descr="Image result for speaking to old parent">
            <a:extLst>
              <a:ext uri="{FF2B5EF4-FFF2-40B4-BE49-F238E27FC236}">
                <a16:creationId xmlns:a16="http://schemas.microsoft.com/office/drawing/2014/main" id="{E07500E2-706B-436E-95FA-FC82A29CD50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41671" y="2460101"/>
            <a:ext cx="1949483" cy="129965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0" descr="Image result for speaking to old parent">
            <a:extLst>
              <a:ext uri="{FF2B5EF4-FFF2-40B4-BE49-F238E27FC236}">
                <a16:creationId xmlns:a16="http://schemas.microsoft.com/office/drawing/2014/main" id="{3E2389F4-E5AC-454B-A935-770BDDF8CEB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20347" y="2478111"/>
            <a:ext cx="1727434" cy="1281645"/>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Connector 10">
            <a:extLst>
              <a:ext uri="{FF2B5EF4-FFF2-40B4-BE49-F238E27FC236}">
                <a16:creationId xmlns:a16="http://schemas.microsoft.com/office/drawing/2014/main" id="{BB32A43E-861F-2844-BA19-3749D9EC47D1}"/>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B2DCB36A-4F6D-9041-AD3C-069F2E08CA4E}"/>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21550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Warning: Twitter Profanity</a:t>
            </a:r>
          </a:p>
        </p:txBody>
      </p:sp>
      <p:sp>
        <p:nvSpPr>
          <p:cNvPr id="10" name="Content Placeholder 2"/>
          <p:cNvSpPr txBox="1">
            <a:spLocks/>
          </p:cNvSpPr>
          <p:nvPr/>
        </p:nvSpPr>
        <p:spPr>
          <a:xfrm>
            <a:off x="228600" y="1219200"/>
            <a:ext cx="8686800" cy="4906963"/>
          </a:xfrm>
          <a:prstGeom prst="rect">
            <a:avLst/>
          </a:prstGeom>
        </p:spPr>
        <p:txBody>
          <a:bodyPr/>
          <a:lstStyle>
            <a:lvl1pPr marL="342900" indent="-342900" algn="l" defTabSz="457200" rtl="0" eaLnBrk="1" latinLnBrk="0" hangingPunct="1">
              <a:spcBef>
                <a:spcPct val="20000"/>
              </a:spcBef>
              <a:buFont typeface="Arial"/>
              <a:buChar char="•"/>
              <a:defRPr sz="3200" b="0" i="0" kern="1200">
                <a:solidFill>
                  <a:schemeClr val="tx1"/>
                </a:solidFill>
                <a:latin typeface="Avenir Light"/>
                <a:ea typeface="+mn-ea"/>
                <a:cs typeface="Avenir Light"/>
              </a:defRPr>
            </a:lvl1pPr>
            <a:lvl2pPr marL="742950" indent="-285750" algn="l" defTabSz="457200" rtl="0" eaLnBrk="1" latinLnBrk="0" hangingPunct="1">
              <a:spcBef>
                <a:spcPct val="20000"/>
              </a:spcBef>
              <a:buFont typeface="Arial"/>
              <a:buChar char="–"/>
              <a:defRPr sz="2800" b="0" i="0" kern="1200">
                <a:solidFill>
                  <a:schemeClr val="tx1"/>
                </a:solidFill>
                <a:latin typeface="Avenir Light"/>
                <a:ea typeface="+mn-ea"/>
                <a:cs typeface="Avenir Light"/>
              </a:defRPr>
            </a:lvl2pPr>
            <a:lvl3pPr marL="1143000" indent="-228600" algn="l" defTabSz="457200" rtl="0" eaLnBrk="1" latinLnBrk="0" hangingPunct="1">
              <a:spcBef>
                <a:spcPct val="20000"/>
              </a:spcBef>
              <a:buFont typeface="Arial"/>
              <a:buChar char="•"/>
              <a:defRPr sz="2400" b="0" i="0" kern="1200">
                <a:solidFill>
                  <a:schemeClr val="tx1"/>
                </a:solidFill>
                <a:latin typeface="Avenir Light"/>
                <a:ea typeface="+mn-ea"/>
                <a:cs typeface="Avenir Light"/>
              </a:defRPr>
            </a:lvl3pPr>
            <a:lvl4pPr marL="1600200" indent="-228600" algn="l" defTabSz="457200" rtl="0" eaLnBrk="1" latinLnBrk="0" hangingPunct="1">
              <a:spcBef>
                <a:spcPct val="20000"/>
              </a:spcBef>
              <a:buFont typeface="Arial"/>
              <a:buChar char="–"/>
              <a:defRPr sz="2000" b="0" i="0" kern="1200">
                <a:solidFill>
                  <a:schemeClr val="tx1"/>
                </a:solidFill>
                <a:latin typeface="Avenir Light"/>
                <a:ea typeface="+mn-ea"/>
                <a:cs typeface="Avenir Light"/>
              </a:defRPr>
            </a:lvl4pPr>
            <a:lvl5pPr marL="2057400" indent="-228600" algn="l" defTabSz="457200" rtl="0" eaLnBrk="1" latinLnBrk="0" hangingPunct="1">
              <a:spcBef>
                <a:spcPct val="20000"/>
              </a:spcBef>
              <a:buFont typeface="Arial"/>
              <a:buChar char="»"/>
              <a:defRPr sz="2000" b="0" i="0" kern="1200">
                <a:solidFill>
                  <a:schemeClr val="tx1"/>
                </a:solidFill>
                <a:latin typeface="Avenir Light"/>
                <a:ea typeface="+mn-ea"/>
                <a:cs typeface="Avenir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800" dirty="0">
                <a:solidFill>
                  <a:prstClr val="black"/>
                </a:solidFill>
                <a:latin typeface="+mj-lt"/>
                <a:cs typeface="Arial Unicode MS" panose="020B0604020202020204" pitchFamily="34" charset="-128"/>
              </a:rPr>
              <a:t>Twitter demographics skew young and as a result have profanity that appear in the examples.  “Keyboard Courage” is rampant.</a:t>
            </a:r>
          </a:p>
          <a:p>
            <a:r>
              <a:rPr lang="en-US" sz="2800" b="1" dirty="0">
                <a:solidFill>
                  <a:prstClr val="black"/>
                </a:solidFill>
                <a:latin typeface="+mj-lt"/>
                <a:cs typeface="Arial Unicode MS" panose="020B0604020202020204" pitchFamily="34" charset="-128"/>
              </a:rPr>
              <a:t>It’s the easiest place to get a lot of messy text fast, if it is offensive feel free to talk to me and I will work to get you other texts for use on your own.  No offense is intended.</a:t>
            </a:r>
          </a:p>
          <a:p>
            <a:pPr marL="0" indent="0">
              <a:buFont typeface="Arial"/>
              <a:buNone/>
            </a:pPr>
            <a:endParaRPr lang="en-US" sz="2800" dirty="0">
              <a:solidFill>
                <a:prstClr val="black"/>
              </a:solidFill>
              <a:latin typeface="+mj-lt"/>
              <a:cs typeface="Arial Unicode MS" panose="020B0604020202020204" pitchFamily="34" charset="-128"/>
            </a:endParaRPr>
          </a:p>
        </p:txBody>
      </p:sp>
      <p:grpSp>
        <p:nvGrpSpPr>
          <p:cNvPr id="13" name="Group 12"/>
          <p:cNvGrpSpPr/>
          <p:nvPr/>
        </p:nvGrpSpPr>
        <p:grpSpPr>
          <a:xfrm>
            <a:off x="2581325" y="3881549"/>
            <a:ext cx="3981350" cy="1954320"/>
            <a:chOff x="1969548" y="3881549"/>
            <a:chExt cx="3981350" cy="1954320"/>
          </a:xfrm>
        </p:grpSpPr>
        <p:pic>
          <p:nvPicPr>
            <p:cNvPr id="11" name="Picture 10"/>
            <p:cNvPicPr>
              <a:picLocks noChangeAspect="1"/>
            </p:cNvPicPr>
            <p:nvPr/>
          </p:nvPicPr>
          <p:blipFill>
            <a:blip r:embed="rId2"/>
            <a:stretch>
              <a:fillRect/>
            </a:stretch>
          </p:blipFill>
          <p:spPr>
            <a:xfrm>
              <a:off x="1969548" y="4794863"/>
              <a:ext cx="1280448" cy="1041006"/>
            </a:xfrm>
            <a:prstGeom prst="rect">
              <a:avLst/>
            </a:prstGeom>
          </p:spPr>
        </p:pic>
        <p:sp>
          <p:nvSpPr>
            <p:cNvPr id="12" name="Oval Callout 11"/>
            <p:cNvSpPr/>
            <p:nvPr/>
          </p:nvSpPr>
          <p:spPr>
            <a:xfrm>
              <a:off x="3933123" y="3881549"/>
              <a:ext cx="2017775" cy="819324"/>
            </a:xfrm>
            <a:prstGeom prst="wedgeEllipseCallout">
              <a:avLst>
                <a:gd name="adj1" fmla="val -77686"/>
                <a:gd name="adj2" fmla="val 70000"/>
              </a:avLst>
            </a:prstGeom>
            <a:solidFill>
              <a:srgbClr val="BA2D2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sz="1800" kern="1200" dirty="0">
                  <a:solidFill>
                    <a:prstClr val="white"/>
                  </a:solidFill>
                  <a:latin typeface="Arial Unicode MS" panose="020B0604020202020204" pitchFamily="34" charset="-128"/>
                </a:rPr>
                <a:t>#%@*!!!</a:t>
              </a:r>
            </a:p>
          </p:txBody>
        </p:sp>
      </p:grpSp>
      <p:sp>
        <p:nvSpPr>
          <p:cNvPr id="7" name="Date Placeholder 1"/>
          <p:cNvSpPr>
            <a:spLocks noGrp="1"/>
          </p:cNvSpPr>
          <p:nvPr>
            <p:ph type="dt" sz="half" idx="10"/>
          </p:nvPr>
        </p:nvSpPr>
        <p:spPr>
          <a:xfrm>
            <a:off x="628650" y="6327775"/>
            <a:ext cx="2057400" cy="365125"/>
          </a:xfrm>
        </p:spPr>
        <p:txBody>
          <a:bodyPr/>
          <a:lstStyle/>
          <a:p>
            <a:fld id="{6700A58B-DD98-43D0-B791-721480A02982}" type="datetime1">
              <a:rPr lang="en-US" smtClean="0"/>
              <a:t>5/28/23</a:t>
            </a:fld>
            <a:endParaRPr lang="en-US"/>
          </a:p>
        </p:txBody>
      </p:sp>
      <p:sp>
        <p:nvSpPr>
          <p:cNvPr id="9" name="Slide Number Placeholder 3"/>
          <p:cNvSpPr>
            <a:spLocks noGrp="1"/>
          </p:cNvSpPr>
          <p:nvPr>
            <p:ph type="sldNum" sz="quarter" idx="12"/>
          </p:nvPr>
        </p:nvSpPr>
        <p:spPr>
          <a:xfrm>
            <a:off x="6457950" y="6356351"/>
            <a:ext cx="857250" cy="365125"/>
          </a:xfrm>
        </p:spPr>
        <p:txBody>
          <a:bodyPr/>
          <a:lstStyle/>
          <a:p>
            <a:r>
              <a:rPr lang="en-US" dirty="0"/>
              <a:t>14</a:t>
            </a:r>
          </a:p>
        </p:txBody>
      </p:sp>
      <p:sp>
        <p:nvSpPr>
          <p:cNvPr id="14" name="Footer Placeholder 5">
            <a:extLst>
              <a:ext uri="{FF2B5EF4-FFF2-40B4-BE49-F238E27FC236}">
                <a16:creationId xmlns:a16="http://schemas.microsoft.com/office/drawing/2014/main" id="{7CF42E13-F741-47C0-ABF2-930A6A838440}"/>
              </a:ext>
            </a:extLst>
          </p:cNvPr>
          <p:cNvSpPr>
            <a:spLocks noGrp="1"/>
          </p:cNvSpPr>
          <p:nvPr>
            <p:ph type="ftr" sz="quarter" idx="3"/>
          </p:nvPr>
        </p:nvSpPr>
        <p:spPr>
          <a:xfrm>
            <a:off x="3028950" y="6356351"/>
            <a:ext cx="3086100" cy="365125"/>
          </a:xfrm>
        </p:spPr>
        <p:txBody>
          <a:bodyPr/>
          <a:lstStyle/>
          <a:p>
            <a:r>
              <a:rPr lang="en-US" dirty="0"/>
              <a:t>Kwartler CSCI -96</a:t>
            </a:r>
          </a:p>
        </p:txBody>
      </p:sp>
      <p:cxnSp>
        <p:nvCxnSpPr>
          <p:cNvPr id="15" name="Straight Connector 14">
            <a:extLst>
              <a:ext uri="{FF2B5EF4-FFF2-40B4-BE49-F238E27FC236}">
                <a16:creationId xmlns:a16="http://schemas.microsoft.com/office/drawing/2014/main" id="{02C1B58B-81B2-974D-95EA-120208E6095B}"/>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7F3FA6A-DBEA-4545-9339-04325980E659}"/>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967859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5/28/23</a:t>
            </a:fld>
            <a:endParaRPr lang="en-US"/>
          </a:p>
        </p:txBody>
      </p:sp>
      <p:sp>
        <p:nvSpPr>
          <p:cNvPr id="3" name="Title 2"/>
          <p:cNvSpPr>
            <a:spLocks noGrp="1"/>
          </p:cNvSpPr>
          <p:nvPr>
            <p:ph type="title"/>
          </p:nvPr>
        </p:nvSpPr>
        <p:spPr/>
        <p:txBody>
          <a:bodyPr/>
          <a:lstStyle/>
          <a:p>
            <a:r>
              <a:rPr lang="en-US" sz="3600" dirty="0"/>
              <a:t>Basic String Searching</a:t>
            </a:r>
            <a:endParaRPr lang="en-US" dirty="0"/>
          </a:p>
        </p:txBody>
      </p:sp>
      <p:sp>
        <p:nvSpPr>
          <p:cNvPr id="4" name="Slide Number Placeholder 3"/>
          <p:cNvSpPr>
            <a:spLocks noGrp="1"/>
          </p:cNvSpPr>
          <p:nvPr>
            <p:ph type="sldNum" sz="quarter" idx="12"/>
          </p:nvPr>
        </p:nvSpPr>
        <p:spPr/>
        <p:txBody>
          <a:bodyPr/>
          <a:lstStyle/>
          <a:p>
            <a:fld id="{37290FF7-652B-4475-AEAB-8B1A5D23AE09}" type="slidenum">
              <a:rPr lang="en-US" smtClean="0"/>
              <a:t>18</a:t>
            </a:fld>
            <a:endParaRPr lang="en-US"/>
          </a:p>
        </p:txBody>
      </p:sp>
      <p:sp>
        <p:nvSpPr>
          <p:cNvPr id="6" name="TextBox 5"/>
          <p:cNvSpPr txBox="1"/>
          <p:nvPr/>
        </p:nvSpPr>
        <p:spPr>
          <a:xfrm>
            <a:off x="4184734" y="1285610"/>
            <a:ext cx="787596" cy="369332"/>
          </a:xfrm>
          <a:prstGeom prst="rect">
            <a:avLst/>
          </a:prstGeom>
          <a:noFill/>
        </p:spPr>
        <p:txBody>
          <a:bodyPr wrap="none" rtlCol="0">
            <a:spAutoFit/>
          </a:bodyPr>
          <a:lstStyle/>
          <a:p>
            <a:pPr defTabSz="457200"/>
            <a:r>
              <a:rPr lang="en-US" sz="1800" kern="1200" dirty="0">
                <a:solidFill>
                  <a:srgbClr val="FFFFFF"/>
                </a:solidFill>
                <a:latin typeface="Arial Unicode MS" panose="020B0604020202020204" pitchFamily="34" charset="-128"/>
                <a:ea typeface="Arial Unicode MS" panose="020B0604020202020204" pitchFamily="34" charset="-128"/>
                <a:cs typeface="Arial Unicode MS" panose="020B0604020202020204" pitchFamily="34" charset="-128"/>
              </a:rPr>
              <a:t>Setup</a:t>
            </a:r>
          </a:p>
        </p:txBody>
      </p:sp>
      <p:grpSp>
        <p:nvGrpSpPr>
          <p:cNvPr id="7" name="Group 6"/>
          <p:cNvGrpSpPr/>
          <p:nvPr/>
        </p:nvGrpSpPr>
        <p:grpSpPr>
          <a:xfrm>
            <a:off x="397126" y="1443275"/>
            <a:ext cx="8426834" cy="805489"/>
            <a:chOff x="397126" y="881880"/>
            <a:chExt cx="5855599" cy="805489"/>
          </a:xfrm>
        </p:grpSpPr>
        <p:sp>
          <p:nvSpPr>
            <p:cNvPr id="8" name="Rectangle 7"/>
            <p:cNvSpPr/>
            <p:nvPr/>
          </p:nvSpPr>
          <p:spPr>
            <a:xfrm>
              <a:off x="473842" y="1337464"/>
              <a:ext cx="5778883" cy="349905"/>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457200"/>
              <a:r>
                <a:rPr lang="en-US" sz="1800" kern="1200" dirty="0" err="1">
                  <a:solidFill>
                    <a:prstClr val="white"/>
                  </a:solidFill>
                  <a:latin typeface="Consolas" panose="020B0609020204030204" pitchFamily="49" charset="0"/>
                  <a:cs typeface="Consolas" panose="020B0609020204030204" pitchFamily="49" charset="0"/>
                </a:rPr>
                <a:t>grepl</a:t>
              </a:r>
              <a:r>
                <a:rPr lang="en-US" sz="1800" kern="1200" dirty="0">
                  <a:solidFill>
                    <a:prstClr val="white"/>
                  </a:solidFill>
                  <a:latin typeface="Consolas" panose="020B0609020204030204" pitchFamily="49" charset="0"/>
                  <a:cs typeface="Consolas" panose="020B0609020204030204" pitchFamily="49" charset="0"/>
                </a:rPr>
                <a:t>(“pattern”, searchable object, </a:t>
              </a:r>
              <a:r>
                <a:rPr lang="en-US" sz="1800" kern="1200" dirty="0" err="1">
                  <a:solidFill>
                    <a:prstClr val="white"/>
                  </a:solidFill>
                  <a:latin typeface="Consolas" panose="020B0609020204030204" pitchFamily="49" charset="0"/>
                  <a:cs typeface="Consolas" panose="020B0609020204030204" pitchFamily="49" charset="0"/>
                </a:rPr>
                <a:t>ignore.case</a:t>
              </a:r>
              <a:r>
                <a:rPr lang="en-US" sz="1800" kern="1200" dirty="0">
                  <a:solidFill>
                    <a:prstClr val="white"/>
                  </a:solidFill>
                  <a:latin typeface="Consolas" panose="020B0609020204030204" pitchFamily="49" charset="0"/>
                  <a:cs typeface="Consolas" panose="020B0609020204030204" pitchFamily="49" charset="0"/>
                </a:rPr>
                <a:t>=TRUE)</a:t>
              </a:r>
            </a:p>
          </p:txBody>
        </p:sp>
        <p:sp>
          <p:nvSpPr>
            <p:cNvPr id="9" name="TextBox 8"/>
            <p:cNvSpPr txBox="1"/>
            <p:nvPr/>
          </p:nvSpPr>
          <p:spPr>
            <a:xfrm>
              <a:off x="397126" y="881880"/>
              <a:ext cx="5357582" cy="307777"/>
            </a:xfrm>
            <a:prstGeom prst="rect">
              <a:avLst/>
            </a:prstGeom>
            <a:noFill/>
          </p:spPr>
          <p:txBody>
            <a:bodyPr wrap="none" rtlCol="0">
              <a:spAutoFit/>
            </a:bodyPr>
            <a:lstStyle/>
            <a:p>
              <a:pPr defTabSz="457200"/>
              <a:r>
                <a:rPr lang="en-US" kern="1200" dirty="0" err="1">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grepl</a:t>
              </a:r>
              <a:r>
                <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 returns a vector of T/F if the pattern is present at least once</a:t>
              </a:r>
            </a:p>
          </p:txBody>
        </p:sp>
      </p:grpSp>
      <p:grpSp>
        <p:nvGrpSpPr>
          <p:cNvPr id="10" name="Group 9"/>
          <p:cNvGrpSpPr/>
          <p:nvPr/>
        </p:nvGrpSpPr>
        <p:grpSpPr>
          <a:xfrm>
            <a:off x="405650" y="3005334"/>
            <a:ext cx="8418310" cy="814012"/>
            <a:chOff x="405650" y="3096057"/>
            <a:chExt cx="5847075" cy="814012"/>
          </a:xfrm>
        </p:grpSpPr>
        <p:sp>
          <p:nvSpPr>
            <p:cNvPr id="11" name="Rectangle 10"/>
            <p:cNvSpPr/>
            <p:nvPr/>
          </p:nvSpPr>
          <p:spPr>
            <a:xfrm>
              <a:off x="473842" y="3593769"/>
              <a:ext cx="5778883" cy="316300"/>
            </a:xfrm>
            <a:prstGeom prst="rect">
              <a:avLst/>
            </a:prstGeom>
            <a:solidFill>
              <a:srgbClr val="A6A6A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457200"/>
              <a:r>
                <a:rPr lang="en-US" sz="1800" kern="1200" dirty="0" err="1">
                  <a:solidFill>
                    <a:prstClr val="white"/>
                  </a:solidFill>
                  <a:latin typeface="Consolas" panose="020B0609020204030204" pitchFamily="49" charset="0"/>
                  <a:cs typeface="Consolas" panose="020B0609020204030204" pitchFamily="49" charset="0"/>
                </a:rPr>
                <a:t>grep</a:t>
              </a:r>
              <a:r>
                <a:rPr lang="en-US" sz="1800" kern="1200" dirty="0">
                  <a:solidFill>
                    <a:prstClr val="white"/>
                  </a:solidFill>
                  <a:latin typeface="Consolas" panose="020B0609020204030204" pitchFamily="49" charset="0"/>
                  <a:cs typeface="Consolas" panose="020B0609020204030204" pitchFamily="49" charset="0"/>
                </a:rPr>
                <a:t>(“pattern”, searchable object, </a:t>
              </a:r>
              <a:r>
                <a:rPr lang="en-US" sz="1800" kern="1200" dirty="0" err="1">
                  <a:solidFill>
                    <a:prstClr val="white"/>
                  </a:solidFill>
                  <a:latin typeface="Consolas" panose="020B0609020204030204" pitchFamily="49" charset="0"/>
                  <a:cs typeface="Consolas" panose="020B0609020204030204" pitchFamily="49" charset="0"/>
                </a:rPr>
                <a:t>ignore.case</a:t>
              </a:r>
              <a:r>
                <a:rPr lang="en-US" sz="1800" kern="1200" dirty="0">
                  <a:solidFill>
                    <a:prstClr val="white"/>
                  </a:solidFill>
                  <a:latin typeface="Consolas" panose="020B0609020204030204" pitchFamily="49" charset="0"/>
                  <a:cs typeface="Consolas" panose="020B0609020204030204" pitchFamily="49" charset="0"/>
                </a:rPr>
                <a:t>=TRUE)</a:t>
              </a:r>
            </a:p>
          </p:txBody>
        </p:sp>
        <p:sp>
          <p:nvSpPr>
            <p:cNvPr id="12" name="TextBox 11"/>
            <p:cNvSpPr txBox="1"/>
            <p:nvPr/>
          </p:nvSpPr>
          <p:spPr>
            <a:xfrm>
              <a:off x="405650" y="3096057"/>
              <a:ext cx="4660250" cy="307777"/>
            </a:xfrm>
            <a:prstGeom prst="rect">
              <a:avLst/>
            </a:prstGeom>
            <a:noFill/>
          </p:spPr>
          <p:txBody>
            <a:bodyPr wrap="none" rtlCol="0">
              <a:spAutoFit/>
            </a:bodyPr>
            <a:lstStyle/>
            <a:p>
              <a:pPr defTabSz="457200"/>
              <a:r>
                <a:rPr lang="en-US" kern="1200" dirty="0" err="1">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grep</a:t>
              </a:r>
              <a:r>
                <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 returns the position of the pattern in the document</a:t>
              </a:r>
            </a:p>
          </p:txBody>
        </p:sp>
      </p:grpSp>
      <p:sp>
        <p:nvSpPr>
          <p:cNvPr id="13" name="TextBox 12"/>
          <p:cNvSpPr txBox="1"/>
          <p:nvPr/>
        </p:nvSpPr>
        <p:spPr>
          <a:xfrm>
            <a:off x="431222" y="1164341"/>
            <a:ext cx="2749471" cy="369332"/>
          </a:xfrm>
          <a:prstGeom prst="rect">
            <a:avLst/>
          </a:prstGeom>
          <a:noFill/>
        </p:spPr>
        <p:txBody>
          <a:bodyPr wrap="none" rtlCol="0">
            <a:spAutoFit/>
          </a:bodyPr>
          <a:lstStyle/>
          <a:p>
            <a:pPr defTabSz="457200"/>
            <a:r>
              <a:rPr lang="en-US" sz="1800" u="sng" kern="1200" dirty="0">
                <a:solidFill>
                  <a:srgbClr val="F09511"/>
                </a:solidFill>
                <a:latin typeface="Arial Unicode MS" panose="020B0604020202020204" pitchFamily="34" charset="-128"/>
                <a:ea typeface="Arial Unicode MS" panose="020B0604020202020204" pitchFamily="34" charset="-128"/>
                <a:cs typeface="Arial Unicode MS" panose="020B0604020202020204" pitchFamily="34" charset="-128"/>
              </a:rPr>
              <a:t>Basic R Unix Commands</a:t>
            </a:r>
          </a:p>
        </p:txBody>
      </p:sp>
      <p:sp>
        <p:nvSpPr>
          <p:cNvPr id="14" name="TextBox 13"/>
          <p:cNvSpPr txBox="1"/>
          <p:nvPr/>
        </p:nvSpPr>
        <p:spPr>
          <a:xfrm>
            <a:off x="414174" y="4419586"/>
            <a:ext cx="2861818" cy="369332"/>
          </a:xfrm>
          <a:prstGeom prst="rect">
            <a:avLst/>
          </a:prstGeom>
          <a:noFill/>
        </p:spPr>
        <p:txBody>
          <a:bodyPr wrap="none" rtlCol="0">
            <a:spAutoFit/>
          </a:bodyPr>
          <a:lstStyle/>
          <a:p>
            <a:pPr defTabSz="457200"/>
            <a:r>
              <a:rPr lang="en-US" sz="1800" u="sng" kern="1200" dirty="0">
                <a:solidFill>
                  <a:srgbClr val="F09511"/>
                </a:solidFill>
                <a:latin typeface="Arial Unicode MS" panose="020B0604020202020204" pitchFamily="34" charset="-128"/>
                <a:ea typeface="Arial Unicode MS" panose="020B0604020202020204" pitchFamily="34" charset="-128"/>
                <a:cs typeface="Arial Unicode MS" panose="020B0604020202020204" pitchFamily="34" charset="-128"/>
              </a:rPr>
              <a:t>“library(</a:t>
            </a:r>
            <a:r>
              <a:rPr lang="en-US" sz="1800" u="sng" kern="1200" dirty="0" err="1">
                <a:solidFill>
                  <a:srgbClr val="F09511"/>
                </a:solidFill>
                <a:latin typeface="Arial Unicode MS" panose="020B0604020202020204" pitchFamily="34" charset="-128"/>
                <a:ea typeface="Arial Unicode MS" panose="020B0604020202020204" pitchFamily="34" charset="-128"/>
                <a:cs typeface="Arial Unicode MS" panose="020B0604020202020204" pitchFamily="34" charset="-128"/>
              </a:rPr>
              <a:t>stringi</a:t>
            </a:r>
            <a:r>
              <a:rPr lang="en-US" sz="1800" u="sng" kern="1200" dirty="0">
                <a:solidFill>
                  <a:srgbClr val="F09511"/>
                </a:solidFill>
                <a:latin typeface="Arial Unicode MS" panose="020B0604020202020204" pitchFamily="34" charset="-128"/>
                <a:ea typeface="Arial Unicode MS" panose="020B0604020202020204" pitchFamily="34" charset="-128"/>
                <a:cs typeface="Arial Unicode MS" panose="020B0604020202020204" pitchFamily="34" charset="-128"/>
              </a:rPr>
              <a:t>)” Functions</a:t>
            </a:r>
          </a:p>
        </p:txBody>
      </p:sp>
      <p:grpSp>
        <p:nvGrpSpPr>
          <p:cNvPr id="15" name="Group 14"/>
          <p:cNvGrpSpPr/>
          <p:nvPr/>
        </p:nvGrpSpPr>
        <p:grpSpPr>
          <a:xfrm>
            <a:off x="405650" y="4729257"/>
            <a:ext cx="8311630" cy="805489"/>
            <a:chOff x="405650" y="2078856"/>
            <a:chExt cx="5847075" cy="805489"/>
          </a:xfrm>
        </p:grpSpPr>
        <p:sp>
          <p:nvSpPr>
            <p:cNvPr id="16" name="Rectangle 15"/>
            <p:cNvSpPr/>
            <p:nvPr/>
          </p:nvSpPr>
          <p:spPr>
            <a:xfrm>
              <a:off x="473842" y="2546727"/>
              <a:ext cx="5778883" cy="337618"/>
            </a:xfrm>
            <a:prstGeom prst="rect">
              <a:avLst/>
            </a:prstGeom>
            <a:solidFill>
              <a:srgbClr val="A6A6A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457200"/>
              <a:r>
                <a:rPr lang="en-US" sz="1800" kern="1200" dirty="0" err="1">
                  <a:solidFill>
                    <a:prstClr val="white"/>
                  </a:solidFill>
                  <a:latin typeface="Consolas" panose="020B0609020204030204" pitchFamily="49" charset="0"/>
                  <a:cs typeface="Consolas" panose="020B0609020204030204" pitchFamily="49" charset="0"/>
                </a:rPr>
                <a:t>stri_count</a:t>
              </a:r>
              <a:r>
                <a:rPr lang="en-US" sz="1800" kern="1200" dirty="0">
                  <a:solidFill>
                    <a:prstClr val="white"/>
                  </a:solidFill>
                  <a:latin typeface="Consolas" panose="020B0609020204030204" pitchFamily="49" charset="0"/>
                  <a:cs typeface="Consolas" panose="020B0609020204030204" pitchFamily="49" charset="0"/>
                </a:rPr>
                <a:t>(searchable object, fixed=“pattern”)</a:t>
              </a:r>
            </a:p>
          </p:txBody>
        </p:sp>
        <p:sp>
          <p:nvSpPr>
            <p:cNvPr id="17" name="TextBox 16"/>
            <p:cNvSpPr txBox="1"/>
            <p:nvPr/>
          </p:nvSpPr>
          <p:spPr>
            <a:xfrm>
              <a:off x="405650" y="2078856"/>
              <a:ext cx="4621778" cy="307777"/>
            </a:xfrm>
            <a:prstGeom prst="rect">
              <a:avLst/>
            </a:prstGeom>
            <a:noFill/>
          </p:spPr>
          <p:txBody>
            <a:bodyPr wrap="none" rtlCol="0">
              <a:spAutoFit/>
            </a:bodyPr>
            <a:lstStyle/>
            <a:p>
              <a:pPr defTabSz="457200"/>
              <a:r>
                <a:rPr lang="en-US" kern="1200" dirty="0" err="1">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stri_count</a:t>
              </a:r>
              <a:r>
                <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 counts the number of patterns in a document</a:t>
              </a:r>
            </a:p>
          </p:txBody>
        </p:sp>
      </p:grpSp>
      <p:pic>
        <p:nvPicPr>
          <p:cNvPr id="18" name="Picture 17" descr="Screen Shot 2015-05-26 at 9.25.44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3842" y="2248764"/>
            <a:ext cx="8229600" cy="417524"/>
          </a:xfrm>
          <a:prstGeom prst="rect">
            <a:avLst/>
          </a:prstGeom>
        </p:spPr>
      </p:pic>
      <p:pic>
        <p:nvPicPr>
          <p:cNvPr id="19" name="Picture 18" descr="Screen Shot 2015-05-26 at 9.27.03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3842" y="3808176"/>
            <a:ext cx="3213100" cy="203200"/>
          </a:xfrm>
          <a:prstGeom prst="rect">
            <a:avLst/>
          </a:prstGeom>
        </p:spPr>
      </p:pic>
      <p:pic>
        <p:nvPicPr>
          <p:cNvPr id="20" name="Picture 19" descr="Screen Shot 2015-05-26 at 9.28.09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3842" y="5638786"/>
            <a:ext cx="8229600" cy="361040"/>
          </a:xfrm>
          <a:prstGeom prst="rect">
            <a:avLst/>
          </a:prstGeom>
        </p:spPr>
      </p:pic>
      <p:sp>
        <p:nvSpPr>
          <p:cNvPr id="21" name="Footer Placeholder 5">
            <a:extLst>
              <a:ext uri="{FF2B5EF4-FFF2-40B4-BE49-F238E27FC236}">
                <a16:creationId xmlns:a16="http://schemas.microsoft.com/office/drawing/2014/main" id="{695F3418-3960-4323-9F9F-D885ACE3F692}"/>
              </a:ext>
            </a:extLst>
          </p:cNvPr>
          <p:cNvSpPr>
            <a:spLocks noGrp="1"/>
          </p:cNvSpPr>
          <p:nvPr>
            <p:ph type="ftr" sz="quarter" idx="3"/>
          </p:nvPr>
        </p:nvSpPr>
        <p:spPr>
          <a:xfrm>
            <a:off x="3028950" y="6356351"/>
            <a:ext cx="3086100" cy="365125"/>
          </a:xfrm>
        </p:spPr>
        <p:txBody>
          <a:bodyPr/>
          <a:lstStyle/>
          <a:p>
            <a:r>
              <a:rPr lang="en-US" dirty="0"/>
              <a:t>Kwartler CSCI -96</a:t>
            </a:r>
          </a:p>
        </p:txBody>
      </p:sp>
      <p:cxnSp>
        <p:nvCxnSpPr>
          <p:cNvPr id="22" name="Straight Connector 21">
            <a:extLst>
              <a:ext uri="{FF2B5EF4-FFF2-40B4-BE49-F238E27FC236}">
                <a16:creationId xmlns:a16="http://schemas.microsoft.com/office/drawing/2014/main" id="{1C0141A8-EDED-514E-9805-3DF6EE6F8B2F}"/>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9490AF9-5A31-9E4D-A02D-E16E2C0D3600}"/>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74903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5/28/23</a:t>
            </a:fld>
            <a:endParaRPr lang="en-US"/>
          </a:p>
        </p:txBody>
      </p:sp>
      <p:sp>
        <p:nvSpPr>
          <p:cNvPr id="3" name="Title 2"/>
          <p:cNvSpPr>
            <a:spLocks noGrp="1"/>
          </p:cNvSpPr>
          <p:nvPr>
            <p:ph type="title"/>
          </p:nvPr>
        </p:nvSpPr>
        <p:spPr>
          <a:xfrm>
            <a:off x="147918" y="318234"/>
            <a:ext cx="8367432" cy="591477"/>
          </a:xfrm>
        </p:spPr>
        <p:txBody>
          <a:bodyPr/>
          <a:lstStyle/>
          <a:p>
            <a:r>
              <a:rPr lang="en-US" dirty="0"/>
              <a:t>Coffee!! </a:t>
            </a:r>
            <a:r>
              <a:rPr lang="en-US" b="1" dirty="0"/>
              <a:t>Open </a:t>
            </a:r>
            <a:r>
              <a:rPr lang="en-US" dirty="0"/>
              <a:t>﻿ ﻿</a:t>
            </a:r>
            <a:r>
              <a:rPr lang="en-US" dirty="0" err="1"/>
              <a:t>F_dealing_w_Strings.R</a:t>
            </a:r>
            <a:br>
              <a:rPr lang="en-US" dirty="0"/>
            </a:br>
            <a:endParaRPr lang="en-US" dirty="0"/>
          </a:p>
        </p:txBody>
      </p:sp>
      <p:sp>
        <p:nvSpPr>
          <p:cNvPr id="4" name="Slide Number Placeholder 3"/>
          <p:cNvSpPr>
            <a:spLocks noGrp="1"/>
          </p:cNvSpPr>
          <p:nvPr>
            <p:ph type="sldNum" sz="quarter" idx="12"/>
          </p:nvPr>
        </p:nvSpPr>
        <p:spPr/>
        <p:txBody>
          <a:bodyPr/>
          <a:lstStyle/>
          <a:p>
            <a:fld id="{37290FF7-652B-4475-AEAB-8B1A5D23AE09}" type="slidenum">
              <a:rPr lang="en-US" smtClean="0"/>
              <a:t>19</a:t>
            </a:fld>
            <a:endParaRPr lang="en-US"/>
          </a:p>
        </p:txBody>
      </p:sp>
      <p:sp>
        <p:nvSpPr>
          <p:cNvPr id="7" name="Footer Placeholder 5">
            <a:extLst>
              <a:ext uri="{FF2B5EF4-FFF2-40B4-BE49-F238E27FC236}">
                <a16:creationId xmlns:a16="http://schemas.microsoft.com/office/drawing/2014/main" id="{6949CF44-33B9-4197-A954-AA48AD0D1CA2}"/>
              </a:ext>
            </a:extLst>
          </p:cNvPr>
          <p:cNvSpPr>
            <a:spLocks noGrp="1"/>
          </p:cNvSpPr>
          <p:nvPr>
            <p:ph type="ftr" sz="quarter" idx="3"/>
          </p:nvPr>
        </p:nvSpPr>
        <p:spPr>
          <a:xfrm>
            <a:off x="3028950" y="6356351"/>
            <a:ext cx="3086100" cy="365125"/>
          </a:xfrm>
        </p:spPr>
        <p:txBody>
          <a:bodyPr/>
          <a:lstStyle/>
          <a:p>
            <a:r>
              <a:rPr lang="en-US" dirty="0"/>
              <a:t>Kwartler CSCI -96</a:t>
            </a:r>
          </a:p>
        </p:txBody>
      </p:sp>
      <p:sp>
        <p:nvSpPr>
          <p:cNvPr id="9" name="Rectangle 8">
            <a:extLst>
              <a:ext uri="{FF2B5EF4-FFF2-40B4-BE49-F238E27FC236}">
                <a16:creationId xmlns:a16="http://schemas.microsoft.com/office/drawing/2014/main" id="{CE6549BB-6AF5-468A-8D72-A45EED7452EF}"/>
              </a:ext>
            </a:extLst>
          </p:cNvPr>
          <p:cNvSpPr/>
          <p:nvPr/>
        </p:nvSpPr>
        <p:spPr>
          <a:xfrm>
            <a:off x="228600" y="1193632"/>
            <a:ext cx="8686800" cy="46174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bg1"/>
                </a:solidFill>
              </a:rPr>
              <a:t>Learning Outcome: Start working with strings and related functions.</a:t>
            </a:r>
          </a:p>
        </p:txBody>
      </p:sp>
      <p:pic>
        <p:nvPicPr>
          <p:cNvPr id="1026" name="Picture 2" descr="Image result for coffee mem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39229" y="1810351"/>
            <a:ext cx="3265542" cy="3265543"/>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Connector 9">
            <a:extLst>
              <a:ext uri="{FF2B5EF4-FFF2-40B4-BE49-F238E27FC236}">
                <a16:creationId xmlns:a16="http://schemas.microsoft.com/office/drawing/2014/main" id="{537478AD-4358-0046-9BAD-9BFEDF6713F2}"/>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958F5B59-0855-594F-A633-EB432660FAB9}"/>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131514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half" idx="2"/>
          </p:nvPr>
        </p:nvSpPr>
        <p:spPr>
          <a:xfrm>
            <a:off x="142875" y="2340291"/>
            <a:ext cx="3436144" cy="3074671"/>
          </a:xfrm>
        </p:spPr>
        <p:txBody>
          <a:bodyPr/>
          <a:lstStyle/>
          <a:p>
            <a:pPr marL="111125" indent="-111125" defTabSz="457200">
              <a:buFont typeface="Arial"/>
              <a:buChar char="•"/>
            </a:pPr>
            <a:r>
              <a:rPr lang="en-US" sz="1800" b="1" dirty="0">
                <a:latin typeface="+mj-lt"/>
                <a:ea typeface="Arial Unicode MS" panose="020B0604020202020204" pitchFamily="34" charset="-128"/>
                <a:cs typeface="Arial Unicode MS" panose="020B0604020202020204" pitchFamily="34" charset="-128"/>
              </a:rPr>
              <a:t>Extract new insights from text</a:t>
            </a:r>
          </a:p>
          <a:p>
            <a:pPr marL="111125" indent="-111125" defTabSz="457200">
              <a:buFont typeface="Arial"/>
              <a:buChar char="•"/>
            </a:pPr>
            <a:r>
              <a:rPr lang="en-US" sz="1800" dirty="0">
                <a:latin typeface="+mj-lt"/>
                <a:ea typeface="Arial Unicode MS" panose="020B0604020202020204" pitchFamily="34" charset="-128"/>
                <a:cs typeface="Arial Unicode MS" panose="020B0604020202020204" pitchFamily="34" charset="-128"/>
              </a:rPr>
              <a:t>Let’s you drink from a fire hose of information</a:t>
            </a:r>
          </a:p>
          <a:p>
            <a:pPr marL="111125" indent="-111125" defTabSz="457200">
              <a:buFont typeface="Arial"/>
              <a:buChar char="•"/>
            </a:pPr>
            <a:r>
              <a:rPr lang="en-US" sz="1800" dirty="0">
                <a:latin typeface="+mj-lt"/>
                <a:ea typeface="Arial Unicode MS" panose="020B0604020202020204" pitchFamily="34" charset="-128"/>
                <a:cs typeface="Arial Unicode MS" panose="020B0604020202020204" pitchFamily="34" charset="-128"/>
              </a:rPr>
              <a:t>Language is hard; many unsolved problems</a:t>
            </a:r>
          </a:p>
          <a:p>
            <a:pPr marL="568325" lvl="1" indent="-111125" defTabSz="457200">
              <a:buFont typeface="Arial"/>
              <a:buChar char="•"/>
            </a:pPr>
            <a:r>
              <a:rPr lang="en-US" sz="1800" dirty="0">
                <a:latin typeface="+mj-lt"/>
                <a:ea typeface="Arial Unicode MS" panose="020B0604020202020204" pitchFamily="34" charset="-128"/>
                <a:cs typeface="Arial Unicode MS" panose="020B0604020202020204" pitchFamily="34" charset="-128"/>
              </a:rPr>
              <a:t>Unstructured</a:t>
            </a:r>
          </a:p>
          <a:p>
            <a:pPr marL="509588" lvl="1" indent="-52388" defTabSz="457200">
              <a:buFont typeface="Arial"/>
              <a:buChar char="•"/>
            </a:pPr>
            <a:r>
              <a:rPr lang="en-US" sz="1800" dirty="0">
                <a:latin typeface="+mj-lt"/>
                <a:ea typeface="Arial Unicode MS" panose="020B0604020202020204" pitchFamily="34" charset="-128"/>
                <a:cs typeface="Arial Unicode MS" panose="020B0604020202020204" pitchFamily="34" charset="-128"/>
              </a:rPr>
              <a:t> Expression is individualistic</a:t>
            </a:r>
          </a:p>
          <a:p>
            <a:pPr marL="568325" lvl="1" indent="-111125" defTabSz="457200">
              <a:buFont typeface="Arial"/>
              <a:buChar char="•"/>
            </a:pPr>
            <a:r>
              <a:rPr lang="en-US" sz="1800" dirty="0">
                <a:latin typeface="+mj-lt"/>
                <a:ea typeface="Arial Unicode MS" panose="020B0604020202020204" pitchFamily="34" charset="-128"/>
                <a:cs typeface="Arial Unicode MS" panose="020B0604020202020204" pitchFamily="34" charset="-128"/>
              </a:rPr>
              <a:t>Multi-language/cultural implications</a:t>
            </a:r>
          </a:p>
          <a:p>
            <a:endParaRPr lang="en-US" dirty="0">
              <a:latin typeface="+mj-lt"/>
            </a:endParaRPr>
          </a:p>
        </p:txBody>
      </p:sp>
      <p:sp>
        <p:nvSpPr>
          <p:cNvPr id="4" name="Date Placeholder 3"/>
          <p:cNvSpPr>
            <a:spLocks noGrp="1"/>
          </p:cNvSpPr>
          <p:nvPr>
            <p:ph type="dt" sz="half" idx="10"/>
          </p:nvPr>
        </p:nvSpPr>
        <p:spPr/>
        <p:txBody>
          <a:bodyPr/>
          <a:lstStyle/>
          <a:p>
            <a:fld id="{4142EED6-FC16-45B9-B8C4-2BC5DBA88325}" type="datetime1">
              <a:rPr lang="en-US" smtClean="0"/>
              <a:t>5/28/23</a:t>
            </a:fld>
            <a:endParaRPr lang="en-US"/>
          </a:p>
        </p:txBody>
      </p:sp>
      <p:sp>
        <p:nvSpPr>
          <p:cNvPr id="5" name="Slide Number Placeholder 4"/>
          <p:cNvSpPr>
            <a:spLocks noGrp="1"/>
          </p:cNvSpPr>
          <p:nvPr>
            <p:ph type="sldNum" sz="quarter" idx="12"/>
          </p:nvPr>
        </p:nvSpPr>
        <p:spPr/>
        <p:txBody>
          <a:bodyPr/>
          <a:lstStyle/>
          <a:p>
            <a:fld id="{37290FF7-652B-4475-AEAB-8B1A5D23AE09}" type="slidenum">
              <a:rPr lang="en-US" smtClean="0"/>
              <a:t>2</a:t>
            </a:fld>
            <a:endParaRPr lang="en-US"/>
          </a:p>
        </p:txBody>
      </p:sp>
      <p:sp>
        <p:nvSpPr>
          <p:cNvPr id="6" name="Title 5"/>
          <p:cNvSpPr>
            <a:spLocks noGrp="1"/>
          </p:cNvSpPr>
          <p:nvPr>
            <p:ph type="title"/>
          </p:nvPr>
        </p:nvSpPr>
        <p:spPr/>
        <p:txBody>
          <a:bodyPr/>
          <a:lstStyle/>
          <a:p>
            <a:r>
              <a:rPr lang="en-US" dirty="0"/>
              <a:t>What is Text Mining?</a:t>
            </a:r>
          </a:p>
        </p:txBody>
      </p:sp>
      <p:pic>
        <p:nvPicPr>
          <p:cNvPr id="8" name="Picture 26"/>
          <p:cNvPicPr>
            <a:picLocks noGrp="1" noChangeAspect="1" noChangeArrowheads="1"/>
          </p:cNvPicPr>
          <p:nvPr>
            <p:ph idx="1"/>
          </p:nvPr>
        </p:nvPicPr>
        <p:blipFill rotWithShape="1">
          <a:blip r:embed="rId2" cstate="print">
            <a:extLst>
              <a:ext uri="{28A0092B-C50C-407E-A947-70E740481C1C}">
                <a14:useLocalDpi xmlns:a14="http://schemas.microsoft.com/office/drawing/2010/main" val="0"/>
              </a:ext>
            </a:extLst>
          </a:blip>
          <a:srcRect l="13744"/>
          <a:stretch/>
        </p:blipFill>
        <p:spPr bwMode="auto">
          <a:xfrm>
            <a:off x="3831823" y="2340291"/>
            <a:ext cx="4759371" cy="340140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9" name="Rectangle 8"/>
          <p:cNvSpPr/>
          <p:nvPr/>
        </p:nvSpPr>
        <p:spPr>
          <a:xfrm>
            <a:off x="3814763" y="1785938"/>
            <a:ext cx="4772025" cy="4857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mj-lt"/>
              </a:rPr>
              <a:t>Before Text Mining</a:t>
            </a:r>
          </a:p>
        </p:txBody>
      </p:sp>
      <p:sp>
        <p:nvSpPr>
          <p:cNvPr id="10" name="Footer Placeholder 5">
            <a:extLst>
              <a:ext uri="{FF2B5EF4-FFF2-40B4-BE49-F238E27FC236}">
                <a16:creationId xmlns:a16="http://schemas.microsoft.com/office/drawing/2014/main" id="{D4420DF6-8293-41CB-8CCD-5A792B910961}"/>
              </a:ext>
            </a:extLst>
          </p:cNvPr>
          <p:cNvSpPr>
            <a:spLocks noGrp="1"/>
          </p:cNvSpPr>
          <p:nvPr>
            <p:ph type="ftr" sz="quarter" idx="3"/>
          </p:nvPr>
        </p:nvSpPr>
        <p:spPr>
          <a:xfrm>
            <a:off x="3028950" y="6356351"/>
            <a:ext cx="3086100" cy="365125"/>
          </a:xfrm>
        </p:spPr>
        <p:txBody>
          <a:bodyPr/>
          <a:lstStyle/>
          <a:p>
            <a:r>
              <a:rPr lang="en-US" dirty="0"/>
              <a:t>Kwartler CSCI -96</a:t>
            </a:r>
          </a:p>
        </p:txBody>
      </p:sp>
      <p:cxnSp>
        <p:nvCxnSpPr>
          <p:cNvPr id="11" name="Straight Connector 10">
            <a:extLst>
              <a:ext uri="{FF2B5EF4-FFF2-40B4-BE49-F238E27FC236}">
                <a16:creationId xmlns:a16="http://schemas.microsoft.com/office/drawing/2014/main" id="{3DD82163-5619-BA41-80E9-51B486E781AD}"/>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0798A6-2AAC-794A-B49B-FCC13250FFEC}"/>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560374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5/28/23</a:t>
            </a:fld>
            <a:endParaRPr lang="en-US"/>
          </a:p>
        </p:txBody>
      </p:sp>
      <p:sp>
        <p:nvSpPr>
          <p:cNvPr id="3" name="Title 2"/>
          <p:cNvSpPr>
            <a:spLocks noGrp="1"/>
          </p:cNvSpPr>
          <p:nvPr>
            <p:ph type="title"/>
          </p:nvPr>
        </p:nvSpPr>
        <p:spPr/>
        <p:txBody>
          <a:bodyPr/>
          <a:lstStyle/>
          <a:p>
            <a:r>
              <a:rPr lang="en-US" dirty="0"/>
              <a:t>What about misspelling?</a:t>
            </a:r>
          </a:p>
        </p:txBody>
      </p:sp>
      <p:sp>
        <p:nvSpPr>
          <p:cNvPr id="4" name="Slide Number Placeholder 3"/>
          <p:cNvSpPr>
            <a:spLocks noGrp="1"/>
          </p:cNvSpPr>
          <p:nvPr>
            <p:ph type="sldNum" sz="quarter" idx="12"/>
          </p:nvPr>
        </p:nvSpPr>
        <p:spPr/>
        <p:txBody>
          <a:bodyPr/>
          <a:lstStyle/>
          <a:p>
            <a:fld id="{37290FF7-652B-4475-AEAB-8B1A5D23AE09}" type="slidenum">
              <a:rPr lang="en-US" smtClean="0"/>
              <a:t>20</a:t>
            </a:fld>
            <a:endParaRPr lang="en-US"/>
          </a:p>
        </p:txBody>
      </p:sp>
      <p:sp>
        <p:nvSpPr>
          <p:cNvPr id="5" name="Footer Placeholder 4"/>
          <p:cNvSpPr>
            <a:spLocks noGrp="1"/>
          </p:cNvSpPr>
          <p:nvPr>
            <p:ph type="ftr" sz="quarter" idx="3"/>
          </p:nvPr>
        </p:nvSpPr>
        <p:spPr/>
        <p:txBody>
          <a:bodyPr/>
          <a:lstStyle/>
          <a:p>
            <a:r>
              <a:rPr lang="en-US"/>
              <a:t>Kwartler</a:t>
            </a:r>
            <a:endParaRPr lang="en-US" dirty="0"/>
          </a:p>
        </p:txBody>
      </p:sp>
      <p:pic>
        <p:nvPicPr>
          <p:cNvPr id="2050" name="Picture 2" descr="Image result for misspelling mem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3231" y="1261241"/>
            <a:ext cx="3570500" cy="447740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4776952" y="2522483"/>
            <a:ext cx="3334503" cy="1569660"/>
          </a:xfrm>
          <a:prstGeom prst="rect">
            <a:avLst/>
          </a:prstGeom>
          <a:noFill/>
        </p:spPr>
        <p:txBody>
          <a:bodyPr wrap="none" rtlCol="0">
            <a:spAutoFit/>
          </a:bodyPr>
          <a:lstStyle/>
          <a:p>
            <a:pPr marL="285750" indent="-285750">
              <a:buFont typeface="Arial" panose="020B0604020202020204" pitchFamily="34" charset="0"/>
              <a:buChar char="•"/>
            </a:pPr>
            <a:r>
              <a:rPr lang="en-US" sz="3200" dirty="0"/>
              <a:t>Prevalent</a:t>
            </a:r>
          </a:p>
          <a:p>
            <a:pPr marL="285750" indent="-285750">
              <a:buFont typeface="Arial" panose="020B0604020202020204" pitchFamily="34" charset="0"/>
              <a:buChar char="•"/>
            </a:pPr>
            <a:r>
              <a:rPr lang="en-US" sz="3200" dirty="0"/>
              <a:t>Painful to correct</a:t>
            </a:r>
          </a:p>
          <a:p>
            <a:pPr marL="285750" indent="-285750">
              <a:buFont typeface="Arial" panose="020B0604020202020204" pitchFamily="34" charset="0"/>
              <a:buChar char="•"/>
            </a:pPr>
            <a:r>
              <a:rPr lang="en-US" sz="3200" dirty="0"/>
              <a:t>Channel specific</a:t>
            </a:r>
          </a:p>
        </p:txBody>
      </p:sp>
      <p:cxnSp>
        <p:nvCxnSpPr>
          <p:cNvPr id="8" name="Straight Connector 7">
            <a:extLst>
              <a:ext uri="{FF2B5EF4-FFF2-40B4-BE49-F238E27FC236}">
                <a16:creationId xmlns:a16="http://schemas.microsoft.com/office/drawing/2014/main" id="{D1BF3DB6-135B-1F46-A1B4-9C7CB077E1AA}"/>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F1A18A42-EF63-3C4E-8107-2BF59ABC9148}"/>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32720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5/28/23</a:t>
            </a:fld>
            <a:endParaRPr lang="en-US"/>
          </a:p>
        </p:txBody>
      </p:sp>
      <p:sp>
        <p:nvSpPr>
          <p:cNvPr id="3" name="Title 2"/>
          <p:cNvSpPr>
            <a:spLocks noGrp="1"/>
          </p:cNvSpPr>
          <p:nvPr>
            <p:ph type="title"/>
          </p:nvPr>
        </p:nvSpPr>
        <p:spPr/>
        <p:txBody>
          <a:bodyPr/>
          <a:lstStyle/>
          <a:p>
            <a:r>
              <a:rPr lang="en-US" dirty="0"/>
              <a:t>R packages to deal with misspelling</a:t>
            </a:r>
          </a:p>
        </p:txBody>
      </p:sp>
      <p:sp>
        <p:nvSpPr>
          <p:cNvPr id="4" name="Slide Number Placeholder 3"/>
          <p:cNvSpPr>
            <a:spLocks noGrp="1"/>
          </p:cNvSpPr>
          <p:nvPr>
            <p:ph type="sldNum" sz="quarter" idx="12"/>
          </p:nvPr>
        </p:nvSpPr>
        <p:spPr/>
        <p:txBody>
          <a:bodyPr/>
          <a:lstStyle/>
          <a:p>
            <a:fld id="{37290FF7-652B-4475-AEAB-8B1A5D23AE09}" type="slidenum">
              <a:rPr lang="en-US" smtClean="0"/>
              <a:t>21</a:t>
            </a:fld>
            <a:endParaRPr lang="en-US"/>
          </a:p>
        </p:txBody>
      </p:sp>
      <p:sp>
        <p:nvSpPr>
          <p:cNvPr id="5" name="Footer Placeholder 4"/>
          <p:cNvSpPr>
            <a:spLocks noGrp="1"/>
          </p:cNvSpPr>
          <p:nvPr>
            <p:ph type="ftr" sz="quarter" idx="3"/>
          </p:nvPr>
        </p:nvSpPr>
        <p:spPr/>
        <p:txBody>
          <a:bodyPr/>
          <a:lstStyle/>
          <a:p>
            <a:r>
              <a:rPr lang="en-US"/>
              <a:t>Kwartler</a:t>
            </a:r>
            <a:endParaRPr lang="en-US" dirty="0"/>
          </a:p>
        </p:txBody>
      </p:sp>
      <p:sp>
        <p:nvSpPr>
          <p:cNvPr id="6" name="TextBox 5"/>
          <p:cNvSpPr txBox="1"/>
          <p:nvPr/>
        </p:nvSpPr>
        <p:spPr>
          <a:xfrm>
            <a:off x="362606" y="1371601"/>
            <a:ext cx="4145687" cy="923330"/>
          </a:xfrm>
          <a:prstGeom prst="rect">
            <a:avLst/>
          </a:prstGeom>
          <a:noFill/>
        </p:spPr>
        <p:txBody>
          <a:bodyPr wrap="none" rtlCol="0">
            <a:spAutoFit/>
          </a:bodyPr>
          <a:lstStyle/>
          <a:p>
            <a:r>
              <a:rPr lang="en-US" dirty="0">
                <a:latin typeface="Consolas" panose="020B0609020204030204" pitchFamily="49" charset="0"/>
                <a:cs typeface="Consolas" panose="020B0609020204030204" pitchFamily="49" charset="0"/>
              </a:rPr>
              <a:t>library(</a:t>
            </a:r>
            <a:r>
              <a:rPr lang="en-US" dirty="0" err="1">
                <a:latin typeface="Consolas" panose="020B0609020204030204" pitchFamily="49" charset="0"/>
                <a:cs typeface="Consolas" panose="020B0609020204030204" pitchFamily="49" charset="0"/>
              </a:rPr>
              <a:t>qdap</a:t>
            </a:r>
            <a:r>
              <a:rPr lang="en-US" dirty="0">
                <a:latin typeface="Consolas" panose="020B0609020204030204" pitchFamily="49" charset="0"/>
                <a:cs typeface="Consolas" panose="020B0609020204030204" pitchFamily="49" charset="0"/>
              </a:rPr>
              <a:t>)</a:t>
            </a:r>
          </a:p>
          <a:p>
            <a:pPr marL="285750" indent="-285750">
              <a:buFont typeface="Arial" panose="020B0604020202020204" pitchFamily="34" charset="0"/>
              <a:buChar char="•"/>
            </a:pPr>
            <a:r>
              <a:rPr lang="en-US" dirty="0" err="1">
                <a:latin typeface="Consolas" panose="020B0609020204030204" pitchFamily="49" charset="0"/>
                <a:cs typeface="Consolas" panose="020B0609020204030204" pitchFamily="49" charset="0"/>
              </a:rPr>
              <a:t>check_spelling</a:t>
            </a:r>
            <a:r>
              <a:rPr lang="en-US" dirty="0">
                <a:latin typeface="Consolas" panose="020B0609020204030204" pitchFamily="49" charset="0"/>
                <a:cs typeface="Consolas" panose="020B0609020204030204" pitchFamily="49" charset="0"/>
              </a:rPr>
              <a:t>(…)</a:t>
            </a:r>
          </a:p>
          <a:p>
            <a:pPr marL="285750" indent="-285750">
              <a:buFont typeface="Arial" panose="020B0604020202020204" pitchFamily="34" charset="0"/>
              <a:buChar char="•"/>
            </a:pPr>
            <a:r>
              <a:rPr lang="en-US" dirty="0" err="1">
                <a:latin typeface="Consolas" panose="020B0609020204030204" pitchFamily="49" charset="0"/>
                <a:cs typeface="Consolas" panose="020B0609020204030204" pitchFamily="49" charset="0"/>
              </a:rPr>
              <a:t>check_spelling_interactive</a:t>
            </a:r>
            <a:r>
              <a:rPr lang="en-US" dirty="0">
                <a:latin typeface="Consolas" panose="020B0609020204030204" pitchFamily="49" charset="0"/>
                <a:cs typeface="Consolas" panose="020B0609020204030204" pitchFamily="49" charset="0"/>
              </a:rPr>
              <a:t>(…)</a:t>
            </a:r>
          </a:p>
        </p:txBody>
      </p:sp>
      <p:sp>
        <p:nvSpPr>
          <p:cNvPr id="7" name="TextBox 6"/>
          <p:cNvSpPr txBox="1"/>
          <p:nvPr/>
        </p:nvSpPr>
        <p:spPr>
          <a:xfrm rot="19512593">
            <a:off x="4855780" y="2002221"/>
            <a:ext cx="2320572" cy="369332"/>
          </a:xfrm>
          <a:prstGeom prst="rect">
            <a:avLst/>
          </a:prstGeom>
          <a:solidFill>
            <a:srgbClr val="FFC000"/>
          </a:solidFill>
        </p:spPr>
        <p:txBody>
          <a:bodyPr wrap="none" rtlCol="0">
            <a:spAutoFit/>
          </a:bodyPr>
          <a:lstStyle/>
          <a:p>
            <a:r>
              <a:rPr lang="en-US" dirty="0"/>
              <a:t>Crashes </a:t>
            </a:r>
            <a:r>
              <a:rPr lang="en-US" dirty="0" err="1"/>
              <a:t>Rstudio.cloud</a:t>
            </a:r>
            <a:r>
              <a:rPr lang="en-US" dirty="0"/>
              <a:t>!</a:t>
            </a:r>
          </a:p>
        </p:txBody>
      </p:sp>
      <p:sp>
        <p:nvSpPr>
          <p:cNvPr id="9" name="TextBox 8"/>
          <p:cNvSpPr txBox="1"/>
          <p:nvPr/>
        </p:nvSpPr>
        <p:spPr>
          <a:xfrm>
            <a:off x="236484" y="3499945"/>
            <a:ext cx="6769434" cy="2862322"/>
          </a:xfrm>
          <a:prstGeom prst="rect">
            <a:avLst/>
          </a:prstGeom>
          <a:noFill/>
        </p:spPr>
        <p:txBody>
          <a:bodyPr wrap="square" rtlCol="0">
            <a:spAutoFit/>
          </a:bodyPr>
          <a:lstStyle/>
          <a:p>
            <a:pPr marL="342900" indent="-342900">
              <a:buFont typeface="+mj-lt"/>
              <a:buAutoNum type="arabicPeriod"/>
            </a:pPr>
            <a:r>
              <a:rPr lang="en-US" dirty="0"/>
              <a:t>Separate the words from a string into individual terms.</a:t>
            </a:r>
          </a:p>
          <a:p>
            <a:pPr marL="342900" indent="-342900">
              <a:buFont typeface="+mj-lt"/>
              <a:buAutoNum type="arabicPeriod"/>
            </a:pPr>
            <a:endParaRPr lang="en-US" dirty="0"/>
          </a:p>
          <a:p>
            <a:pPr marL="342900" indent="-342900">
              <a:buFont typeface="+mj-lt"/>
              <a:buAutoNum type="arabicPeriod"/>
            </a:pPr>
            <a:r>
              <a:rPr lang="en-US" dirty="0"/>
              <a:t>Look those words up in a dictionary to find words not recognized/found (considered possibly misspelled).</a:t>
            </a:r>
          </a:p>
          <a:p>
            <a:pPr marL="342900" indent="-342900">
              <a:buFont typeface="+mj-lt"/>
              <a:buAutoNum type="arabicPeriod"/>
            </a:pPr>
            <a:endParaRPr lang="en-US" dirty="0"/>
          </a:p>
          <a:p>
            <a:pPr marL="342900" indent="-342900">
              <a:buFont typeface="+mj-lt"/>
              <a:buAutoNum type="arabicPeriod"/>
            </a:pPr>
            <a:r>
              <a:rPr lang="en-US" dirty="0"/>
              <a:t>These misses (possible misspellings) will be what is looked up for suggested replacements and top “n” terms returns. It uses “string distance” the number of characters needed to change the unknown into the known word in the dictionary.</a:t>
            </a:r>
          </a:p>
          <a:p>
            <a:endParaRPr lang="en-US" dirty="0"/>
          </a:p>
        </p:txBody>
      </p:sp>
      <p:cxnSp>
        <p:nvCxnSpPr>
          <p:cNvPr id="10" name="Straight Connector 9">
            <a:extLst>
              <a:ext uri="{FF2B5EF4-FFF2-40B4-BE49-F238E27FC236}">
                <a16:creationId xmlns:a16="http://schemas.microsoft.com/office/drawing/2014/main" id="{596EA9A9-9099-D14B-8ECE-AD7A1CA74642}"/>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4C84C0C8-65B2-5E46-A2B6-B82A941EFADA}"/>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73190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5/28/23</a:t>
            </a:fld>
            <a:endParaRPr lang="en-US"/>
          </a:p>
        </p:txBody>
      </p:sp>
      <p:sp>
        <p:nvSpPr>
          <p:cNvPr id="3" name="Title 2"/>
          <p:cNvSpPr>
            <a:spLocks noGrp="1"/>
          </p:cNvSpPr>
          <p:nvPr>
            <p:ph type="title"/>
          </p:nvPr>
        </p:nvSpPr>
        <p:spPr/>
        <p:txBody>
          <a:bodyPr/>
          <a:lstStyle/>
          <a:p>
            <a:r>
              <a:rPr lang="en-US" dirty="0"/>
              <a:t>R packages to deal with misspelling</a:t>
            </a:r>
          </a:p>
        </p:txBody>
      </p:sp>
      <p:sp>
        <p:nvSpPr>
          <p:cNvPr id="4" name="Slide Number Placeholder 3"/>
          <p:cNvSpPr>
            <a:spLocks noGrp="1"/>
          </p:cNvSpPr>
          <p:nvPr>
            <p:ph type="sldNum" sz="quarter" idx="12"/>
          </p:nvPr>
        </p:nvSpPr>
        <p:spPr/>
        <p:txBody>
          <a:bodyPr/>
          <a:lstStyle/>
          <a:p>
            <a:fld id="{37290FF7-652B-4475-AEAB-8B1A5D23AE09}" type="slidenum">
              <a:rPr lang="en-US" smtClean="0"/>
              <a:t>22</a:t>
            </a:fld>
            <a:endParaRPr lang="en-US"/>
          </a:p>
        </p:txBody>
      </p:sp>
      <p:sp>
        <p:nvSpPr>
          <p:cNvPr id="5" name="Footer Placeholder 4"/>
          <p:cNvSpPr>
            <a:spLocks noGrp="1"/>
          </p:cNvSpPr>
          <p:nvPr>
            <p:ph type="ftr" sz="quarter" idx="3"/>
          </p:nvPr>
        </p:nvSpPr>
        <p:spPr/>
        <p:txBody>
          <a:bodyPr/>
          <a:lstStyle/>
          <a:p>
            <a:r>
              <a:rPr lang="en-US"/>
              <a:t>Kwartler</a:t>
            </a:r>
            <a:endParaRPr lang="en-US" dirty="0"/>
          </a:p>
        </p:txBody>
      </p:sp>
      <p:sp>
        <p:nvSpPr>
          <p:cNvPr id="6" name="TextBox 5"/>
          <p:cNvSpPr txBox="1"/>
          <p:nvPr/>
        </p:nvSpPr>
        <p:spPr>
          <a:xfrm>
            <a:off x="362606" y="1371601"/>
            <a:ext cx="5883342" cy="1200329"/>
          </a:xfrm>
          <a:prstGeom prst="rect">
            <a:avLst/>
          </a:prstGeom>
          <a:noFill/>
        </p:spPr>
        <p:txBody>
          <a:bodyPr wrap="none" rtlCol="0">
            <a:spAutoFit/>
          </a:bodyPr>
          <a:lstStyle/>
          <a:p>
            <a:r>
              <a:rPr lang="en-US" dirty="0">
                <a:latin typeface="Consolas" panose="020B0609020204030204" pitchFamily="49" charset="0"/>
                <a:cs typeface="Consolas" panose="020B0609020204030204" pitchFamily="49" charset="0"/>
              </a:rPr>
              <a:t>library(</a:t>
            </a:r>
            <a:r>
              <a:rPr lang="en-US" dirty="0" err="1">
                <a:latin typeface="Consolas" panose="020B0609020204030204" pitchFamily="49" charset="0"/>
                <a:cs typeface="Consolas" panose="020B0609020204030204" pitchFamily="49" charset="0"/>
              </a:rPr>
              <a:t>hunspell</a:t>
            </a:r>
            <a:r>
              <a:rPr lang="en-US" dirty="0">
                <a:latin typeface="Consolas" panose="020B0609020204030204" pitchFamily="49" charset="0"/>
                <a:cs typeface="Consolas" panose="020B0609020204030204" pitchFamily="49" charset="0"/>
              </a:rPr>
              <a:t>) #https://hunspell.github.io</a:t>
            </a:r>
          </a:p>
          <a:p>
            <a:pPr marL="285750" indent="-285750">
              <a:buFont typeface="Arial" panose="020B0604020202020204" pitchFamily="34" charset="0"/>
              <a:buChar char="•"/>
            </a:pPr>
            <a:r>
              <a:rPr lang="en-US" dirty="0" err="1">
                <a:latin typeface="Consolas" panose="020B0609020204030204" pitchFamily="49" charset="0"/>
                <a:cs typeface="Consolas" panose="020B0609020204030204" pitchFamily="49" charset="0"/>
              </a:rPr>
              <a:t>hunspell_check</a:t>
            </a:r>
            <a:r>
              <a:rPr lang="en-US" dirty="0">
                <a:latin typeface="Consolas" panose="020B0609020204030204" pitchFamily="49" charset="0"/>
                <a:cs typeface="Consolas" panose="020B0609020204030204" pitchFamily="49" charset="0"/>
              </a:rPr>
              <a:t>(…)</a:t>
            </a:r>
          </a:p>
          <a:p>
            <a:pPr marL="285750" indent="-285750">
              <a:buFont typeface="Arial" panose="020B0604020202020204" pitchFamily="34" charset="0"/>
              <a:buChar char="•"/>
            </a:pPr>
            <a:r>
              <a:rPr lang="en-US" dirty="0" err="1">
                <a:latin typeface="Consolas" panose="020B0609020204030204" pitchFamily="49" charset="0"/>
                <a:cs typeface="Consolas" panose="020B0609020204030204" pitchFamily="49" charset="0"/>
              </a:rPr>
              <a:t>hunspell_suggest</a:t>
            </a:r>
            <a:r>
              <a:rPr lang="en-US" dirty="0">
                <a:latin typeface="Consolas" panose="020B0609020204030204" pitchFamily="49" charset="0"/>
                <a:cs typeface="Consolas" panose="020B0609020204030204" pitchFamily="49" charset="0"/>
              </a:rPr>
              <a:t>(…)</a:t>
            </a:r>
          </a:p>
          <a:p>
            <a:pPr marL="285750" indent="-285750">
              <a:buFont typeface="Arial" panose="020B0604020202020204" pitchFamily="34" charset="0"/>
              <a:buChar char="•"/>
            </a:pPr>
            <a:r>
              <a:rPr lang="en-US" dirty="0" err="1">
                <a:latin typeface="Consolas" panose="020B0609020204030204" pitchFamily="49" charset="0"/>
                <a:cs typeface="Consolas" panose="020B0609020204030204" pitchFamily="49" charset="0"/>
              </a:rPr>
              <a:t>hunspell_analyze</a:t>
            </a:r>
            <a:r>
              <a:rPr lang="en-US" dirty="0">
                <a:latin typeface="Consolas" panose="020B0609020204030204" pitchFamily="49" charset="0"/>
                <a:cs typeface="Consolas" panose="020B0609020204030204" pitchFamily="49" charset="0"/>
              </a:rPr>
              <a:t>(…)</a:t>
            </a:r>
          </a:p>
        </p:txBody>
      </p:sp>
      <p:sp>
        <p:nvSpPr>
          <p:cNvPr id="7" name="TextBox 6"/>
          <p:cNvSpPr txBox="1"/>
          <p:nvPr/>
        </p:nvSpPr>
        <p:spPr>
          <a:xfrm rot="19512593">
            <a:off x="6471151" y="1923393"/>
            <a:ext cx="1517723" cy="369332"/>
          </a:xfrm>
          <a:prstGeom prst="rect">
            <a:avLst/>
          </a:prstGeom>
          <a:solidFill>
            <a:srgbClr val="FFC000"/>
          </a:solidFill>
        </p:spPr>
        <p:txBody>
          <a:bodyPr wrap="none" rtlCol="0">
            <a:spAutoFit/>
          </a:bodyPr>
          <a:lstStyle/>
          <a:p>
            <a:r>
              <a:rPr lang="en-US" dirty="0"/>
              <a:t>Clunky to use!</a:t>
            </a:r>
          </a:p>
        </p:txBody>
      </p:sp>
      <p:sp>
        <p:nvSpPr>
          <p:cNvPr id="11" name="TextBox 10"/>
          <p:cNvSpPr txBox="1"/>
          <p:nvPr/>
        </p:nvSpPr>
        <p:spPr>
          <a:xfrm>
            <a:off x="236484" y="3499945"/>
            <a:ext cx="8623738" cy="1754326"/>
          </a:xfrm>
          <a:prstGeom prst="rect">
            <a:avLst/>
          </a:prstGeom>
          <a:noFill/>
        </p:spPr>
        <p:txBody>
          <a:bodyPr wrap="square" rtlCol="0">
            <a:spAutoFit/>
          </a:bodyPr>
          <a:lstStyle/>
          <a:p>
            <a:pPr marL="342900" indent="-342900">
              <a:buFont typeface="+mj-lt"/>
              <a:buAutoNum type="arabicPeriod"/>
            </a:pPr>
            <a:r>
              <a:rPr lang="en-US" dirty="0"/>
              <a:t>Check the terms (doesn’t always catch the terms as well as </a:t>
            </a:r>
            <a:r>
              <a:rPr lang="en-US" dirty="0" err="1"/>
              <a:t>qdap</a:t>
            </a:r>
            <a:r>
              <a:rPr lang="en-US" dirty="0"/>
              <a:t> in my </a:t>
            </a:r>
            <a:r>
              <a:rPr lang="en-US" dirty="0" err="1"/>
              <a:t>exp</a:t>
            </a:r>
            <a:r>
              <a:rPr lang="en-US" dirty="0"/>
              <a:t>)</a:t>
            </a:r>
          </a:p>
          <a:p>
            <a:pPr marL="342900" indent="-342900">
              <a:buFont typeface="+mj-lt"/>
              <a:buAutoNum type="arabicPeriod"/>
            </a:pPr>
            <a:endParaRPr lang="en-US" dirty="0"/>
          </a:p>
          <a:p>
            <a:pPr marL="342900" indent="-342900">
              <a:buFont typeface="+mj-lt"/>
              <a:buAutoNum type="arabicPeriod"/>
            </a:pPr>
            <a:r>
              <a:rPr lang="en-US" dirty="0"/>
              <a:t>Identify the suggestions</a:t>
            </a:r>
          </a:p>
          <a:p>
            <a:pPr marL="342900" indent="-342900">
              <a:buFont typeface="+mj-lt"/>
              <a:buAutoNum type="arabicPeriod"/>
            </a:pPr>
            <a:endParaRPr lang="en-US" dirty="0"/>
          </a:p>
          <a:p>
            <a:pPr marL="342900" indent="-342900">
              <a:buFont typeface="+mj-lt"/>
              <a:buAutoNum type="arabicPeriod"/>
            </a:pPr>
            <a:r>
              <a:rPr lang="en-US" dirty="0"/>
              <a:t>No way to get suggestions easily corrected and inserted!</a:t>
            </a:r>
          </a:p>
          <a:p>
            <a:endParaRPr lang="en-US" dirty="0"/>
          </a:p>
        </p:txBody>
      </p:sp>
      <p:sp>
        <p:nvSpPr>
          <p:cNvPr id="12" name="Rectangle 11">
            <a:extLst>
              <a:ext uri="{FF2B5EF4-FFF2-40B4-BE49-F238E27FC236}">
                <a16:creationId xmlns:a16="http://schemas.microsoft.com/office/drawing/2014/main" id="{CE6549BB-6AF5-468A-8D72-A45EED7452EF}"/>
              </a:ext>
            </a:extLst>
          </p:cNvPr>
          <p:cNvSpPr/>
          <p:nvPr/>
        </p:nvSpPr>
        <p:spPr>
          <a:xfrm>
            <a:off x="228600" y="5313693"/>
            <a:ext cx="8686800" cy="70658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dirty="0">
                <a:solidFill>
                  <a:schemeClr val="bg1"/>
                </a:solidFill>
              </a:rPr>
              <a:t>Same spelling engine used for Chrome/Firefox etc.</a:t>
            </a:r>
          </a:p>
        </p:txBody>
      </p:sp>
      <p:cxnSp>
        <p:nvCxnSpPr>
          <p:cNvPr id="10" name="Straight Connector 9">
            <a:extLst>
              <a:ext uri="{FF2B5EF4-FFF2-40B4-BE49-F238E27FC236}">
                <a16:creationId xmlns:a16="http://schemas.microsoft.com/office/drawing/2014/main" id="{174C34CD-B5FB-1445-9557-03515CA0D2D6}"/>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FE4CF92F-1761-7C44-9238-07CC444AB680}"/>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60381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5/28/23</a:t>
            </a:fld>
            <a:endParaRPr lang="en-US"/>
          </a:p>
        </p:txBody>
      </p:sp>
      <p:sp>
        <p:nvSpPr>
          <p:cNvPr id="3" name="Title 2"/>
          <p:cNvSpPr>
            <a:spLocks noGrp="1"/>
          </p:cNvSpPr>
          <p:nvPr>
            <p:ph type="title"/>
          </p:nvPr>
        </p:nvSpPr>
        <p:spPr/>
        <p:txBody>
          <a:bodyPr/>
          <a:lstStyle/>
          <a:p>
            <a:r>
              <a:rPr lang="en-US" dirty="0"/>
              <a:t>R packages to deal with misspelling</a:t>
            </a:r>
          </a:p>
        </p:txBody>
      </p:sp>
      <p:sp>
        <p:nvSpPr>
          <p:cNvPr id="4" name="Slide Number Placeholder 3"/>
          <p:cNvSpPr>
            <a:spLocks noGrp="1"/>
          </p:cNvSpPr>
          <p:nvPr>
            <p:ph type="sldNum" sz="quarter" idx="12"/>
          </p:nvPr>
        </p:nvSpPr>
        <p:spPr/>
        <p:txBody>
          <a:bodyPr/>
          <a:lstStyle/>
          <a:p>
            <a:fld id="{37290FF7-652B-4475-AEAB-8B1A5D23AE09}" type="slidenum">
              <a:rPr lang="en-US" smtClean="0"/>
              <a:t>23</a:t>
            </a:fld>
            <a:endParaRPr lang="en-US"/>
          </a:p>
        </p:txBody>
      </p:sp>
      <p:sp>
        <p:nvSpPr>
          <p:cNvPr id="5" name="Footer Placeholder 4"/>
          <p:cNvSpPr>
            <a:spLocks noGrp="1"/>
          </p:cNvSpPr>
          <p:nvPr>
            <p:ph type="ftr" sz="quarter" idx="3"/>
          </p:nvPr>
        </p:nvSpPr>
        <p:spPr/>
        <p:txBody>
          <a:bodyPr/>
          <a:lstStyle/>
          <a:p>
            <a:r>
              <a:rPr lang="en-US"/>
              <a:t>Kwartler</a:t>
            </a:r>
            <a:endParaRPr lang="en-US" dirty="0"/>
          </a:p>
        </p:txBody>
      </p:sp>
      <p:sp>
        <p:nvSpPr>
          <p:cNvPr id="6" name="TextBox 5"/>
          <p:cNvSpPr txBox="1"/>
          <p:nvPr/>
        </p:nvSpPr>
        <p:spPr>
          <a:xfrm>
            <a:off x="362606" y="1371601"/>
            <a:ext cx="2879314" cy="646331"/>
          </a:xfrm>
          <a:prstGeom prst="rect">
            <a:avLst/>
          </a:prstGeom>
          <a:noFill/>
        </p:spPr>
        <p:txBody>
          <a:bodyPr wrap="none" rtlCol="0">
            <a:spAutoFit/>
          </a:bodyPr>
          <a:lstStyle/>
          <a:p>
            <a:r>
              <a:rPr lang="en-US" dirty="0">
                <a:latin typeface="Consolas" panose="020B0609020204030204" pitchFamily="49" charset="0"/>
                <a:cs typeface="Consolas" panose="020B0609020204030204" pitchFamily="49" charset="0"/>
              </a:rPr>
              <a:t>Library(spelling) </a:t>
            </a:r>
          </a:p>
          <a:p>
            <a:pPr marL="285750" indent="-285750">
              <a:buFont typeface="Arial" panose="020B0604020202020204" pitchFamily="34" charset="0"/>
              <a:buChar char="•"/>
            </a:pPr>
            <a:r>
              <a:rPr lang="en-US" dirty="0" err="1">
                <a:latin typeface="Consolas" panose="020B0609020204030204" pitchFamily="49" charset="0"/>
                <a:cs typeface="Consolas" panose="020B0609020204030204" pitchFamily="49" charset="0"/>
              </a:rPr>
              <a:t>spell_check_text</a:t>
            </a:r>
            <a:r>
              <a:rPr lang="en-US" dirty="0">
                <a:latin typeface="Consolas" panose="020B0609020204030204" pitchFamily="49" charset="0"/>
                <a:cs typeface="Consolas" panose="020B0609020204030204" pitchFamily="49" charset="0"/>
              </a:rPr>
              <a:t>(…)</a:t>
            </a:r>
          </a:p>
        </p:txBody>
      </p:sp>
      <p:sp>
        <p:nvSpPr>
          <p:cNvPr id="7" name="TextBox 6"/>
          <p:cNvSpPr txBox="1"/>
          <p:nvPr/>
        </p:nvSpPr>
        <p:spPr>
          <a:xfrm rot="19512593">
            <a:off x="5125326" y="1792441"/>
            <a:ext cx="2753280" cy="923330"/>
          </a:xfrm>
          <a:prstGeom prst="rect">
            <a:avLst/>
          </a:prstGeom>
          <a:solidFill>
            <a:srgbClr val="FFC000"/>
          </a:solidFill>
        </p:spPr>
        <p:txBody>
          <a:bodyPr wrap="square" rtlCol="0">
            <a:spAutoFit/>
          </a:bodyPr>
          <a:lstStyle/>
          <a:p>
            <a:r>
              <a:rPr lang="en-US" dirty="0"/>
              <a:t>We will use in this course but </a:t>
            </a:r>
            <a:r>
              <a:rPr lang="en-US" dirty="0" err="1"/>
              <a:t>pg</a:t>
            </a:r>
            <a:r>
              <a:rPr lang="en-US" dirty="0"/>
              <a:t> 45 of the book has the </a:t>
            </a:r>
            <a:r>
              <a:rPr lang="en-US" dirty="0" err="1"/>
              <a:t>qdap</a:t>
            </a:r>
            <a:r>
              <a:rPr lang="en-US" dirty="0"/>
              <a:t> option</a:t>
            </a:r>
          </a:p>
        </p:txBody>
      </p:sp>
      <p:sp>
        <p:nvSpPr>
          <p:cNvPr id="11" name="TextBox 10"/>
          <p:cNvSpPr txBox="1"/>
          <p:nvPr/>
        </p:nvSpPr>
        <p:spPr>
          <a:xfrm>
            <a:off x="268015" y="3121573"/>
            <a:ext cx="8623738" cy="2031325"/>
          </a:xfrm>
          <a:prstGeom prst="rect">
            <a:avLst/>
          </a:prstGeom>
          <a:noFill/>
        </p:spPr>
        <p:txBody>
          <a:bodyPr wrap="square" rtlCol="0">
            <a:spAutoFit/>
          </a:bodyPr>
          <a:lstStyle/>
          <a:p>
            <a:pPr marL="342900" indent="-342900">
              <a:buFont typeface="+mj-lt"/>
              <a:buAutoNum type="arabicPeriod"/>
            </a:pPr>
            <a:r>
              <a:rPr lang="en-US" dirty="0"/>
              <a:t>Check the terms</a:t>
            </a:r>
          </a:p>
          <a:p>
            <a:pPr marL="342900" indent="-342900">
              <a:buFont typeface="+mj-lt"/>
              <a:buAutoNum type="arabicPeriod"/>
            </a:pPr>
            <a:endParaRPr lang="en-US" dirty="0"/>
          </a:p>
          <a:p>
            <a:pPr marL="342900" indent="-342900">
              <a:buFont typeface="+mj-lt"/>
              <a:buAutoNum type="arabicPeriod"/>
            </a:pPr>
            <a:r>
              <a:rPr lang="en-US" dirty="0"/>
              <a:t>Identify the suggestions</a:t>
            </a:r>
          </a:p>
          <a:p>
            <a:pPr marL="342900" indent="-342900">
              <a:buFont typeface="+mj-lt"/>
              <a:buAutoNum type="arabicPeriod"/>
            </a:pPr>
            <a:endParaRPr lang="en-US" dirty="0"/>
          </a:p>
          <a:p>
            <a:pPr marL="342900" indent="-342900">
              <a:buFont typeface="+mj-lt"/>
              <a:buAutoNum type="arabicPeriod"/>
            </a:pPr>
            <a:r>
              <a:rPr lang="en-US" dirty="0"/>
              <a:t>Organize the suggestions into a lexicon </a:t>
            </a:r>
          </a:p>
          <a:p>
            <a:pPr marL="342900" indent="-342900">
              <a:buFont typeface="+mj-lt"/>
              <a:buAutoNum type="arabicPeriod"/>
            </a:pPr>
            <a:endParaRPr lang="en-US" dirty="0"/>
          </a:p>
          <a:p>
            <a:pPr marL="342900" indent="-342900">
              <a:buFont typeface="+mj-lt"/>
              <a:buAutoNum type="arabicPeriod"/>
            </a:pPr>
            <a:r>
              <a:rPr lang="en-US" dirty="0"/>
              <a:t>Use a global substitution (</a:t>
            </a:r>
            <a:r>
              <a:rPr lang="en-US" dirty="0" err="1"/>
              <a:t>gsub</a:t>
            </a:r>
            <a:r>
              <a:rPr lang="en-US" dirty="0"/>
              <a:t>) to correct identified misspellings</a:t>
            </a:r>
          </a:p>
        </p:txBody>
      </p:sp>
      <p:sp>
        <p:nvSpPr>
          <p:cNvPr id="12" name="Rectangle 11">
            <a:extLst>
              <a:ext uri="{FF2B5EF4-FFF2-40B4-BE49-F238E27FC236}">
                <a16:creationId xmlns:a16="http://schemas.microsoft.com/office/drawing/2014/main" id="{CE6549BB-6AF5-468A-8D72-A45EED7452EF}"/>
              </a:ext>
            </a:extLst>
          </p:cNvPr>
          <p:cNvSpPr/>
          <p:nvPr/>
        </p:nvSpPr>
        <p:spPr>
          <a:xfrm>
            <a:off x="228600" y="5455587"/>
            <a:ext cx="8686800" cy="47225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dirty="0">
                <a:solidFill>
                  <a:schemeClr val="bg1"/>
                </a:solidFill>
              </a:rPr>
              <a:t>Still uses the benefit of </a:t>
            </a:r>
            <a:r>
              <a:rPr lang="en-US" dirty="0" err="1">
                <a:solidFill>
                  <a:schemeClr val="bg1"/>
                </a:solidFill>
              </a:rPr>
              <a:t>hunspell</a:t>
            </a:r>
            <a:r>
              <a:rPr lang="en-US" dirty="0">
                <a:solidFill>
                  <a:schemeClr val="bg1"/>
                </a:solidFill>
              </a:rPr>
              <a:t> but is easier to interact with.  </a:t>
            </a:r>
          </a:p>
        </p:txBody>
      </p:sp>
      <p:cxnSp>
        <p:nvCxnSpPr>
          <p:cNvPr id="10" name="Straight Connector 9">
            <a:extLst>
              <a:ext uri="{FF2B5EF4-FFF2-40B4-BE49-F238E27FC236}">
                <a16:creationId xmlns:a16="http://schemas.microsoft.com/office/drawing/2014/main" id="{1E1D199A-FC2C-014D-961F-D31B0E03CD83}"/>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31A832B3-A5A1-694E-A5A4-7A7B77248328}"/>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683546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5/28/23</a:t>
            </a:fld>
            <a:endParaRPr lang="en-US"/>
          </a:p>
        </p:txBody>
      </p:sp>
      <p:sp>
        <p:nvSpPr>
          <p:cNvPr id="3" name="Title 2"/>
          <p:cNvSpPr>
            <a:spLocks noGrp="1"/>
          </p:cNvSpPr>
          <p:nvPr>
            <p:ph type="title"/>
          </p:nvPr>
        </p:nvSpPr>
        <p:spPr>
          <a:xfrm>
            <a:off x="0" y="318234"/>
            <a:ext cx="8515350" cy="591477"/>
          </a:xfrm>
        </p:spPr>
        <p:txBody>
          <a:bodyPr/>
          <a:lstStyle/>
          <a:p>
            <a:r>
              <a:rPr lang="en-US" sz="2800" dirty="0"/>
              <a:t>Too much coffee!</a:t>
            </a:r>
            <a:r>
              <a:rPr lang="en-US" sz="2800" b="1" dirty="0"/>
              <a:t> Open </a:t>
            </a:r>
            <a:r>
              <a:rPr lang="en-US" sz="2800" dirty="0"/>
              <a:t>﻿</a:t>
            </a:r>
            <a:r>
              <a:rPr lang="en-US" sz="2800" dirty="0" err="1"/>
              <a:t>G_spellCheck_examples.R</a:t>
            </a:r>
            <a:br>
              <a:rPr lang="en-US" sz="2800" dirty="0"/>
            </a:br>
            <a:endParaRPr lang="en-US" sz="2800" dirty="0"/>
          </a:p>
        </p:txBody>
      </p:sp>
      <p:sp>
        <p:nvSpPr>
          <p:cNvPr id="4" name="Slide Number Placeholder 3"/>
          <p:cNvSpPr>
            <a:spLocks noGrp="1"/>
          </p:cNvSpPr>
          <p:nvPr>
            <p:ph type="sldNum" sz="quarter" idx="12"/>
          </p:nvPr>
        </p:nvSpPr>
        <p:spPr/>
        <p:txBody>
          <a:bodyPr/>
          <a:lstStyle/>
          <a:p>
            <a:fld id="{37290FF7-652B-4475-AEAB-8B1A5D23AE09}" type="slidenum">
              <a:rPr lang="en-US" smtClean="0"/>
              <a:t>24</a:t>
            </a:fld>
            <a:endParaRPr lang="en-US"/>
          </a:p>
        </p:txBody>
      </p:sp>
      <p:sp>
        <p:nvSpPr>
          <p:cNvPr id="7" name="Footer Placeholder 5">
            <a:extLst>
              <a:ext uri="{FF2B5EF4-FFF2-40B4-BE49-F238E27FC236}">
                <a16:creationId xmlns:a16="http://schemas.microsoft.com/office/drawing/2014/main" id="{6949CF44-33B9-4197-A954-AA48AD0D1CA2}"/>
              </a:ext>
            </a:extLst>
          </p:cNvPr>
          <p:cNvSpPr>
            <a:spLocks noGrp="1"/>
          </p:cNvSpPr>
          <p:nvPr>
            <p:ph type="ftr" sz="quarter" idx="3"/>
          </p:nvPr>
        </p:nvSpPr>
        <p:spPr>
          <a:xfrm>
            <a:off x="3028950" y="6356351"/>
            <a:ext cx="3086100" cy="365125"/>
          </a:xfrm>
        </p:spPr>
        <p:txBody>
          <a:bodyPr/>
          <a:lstStyle/>
          <a:p>
            <a:r>
              <a:rPr lang="en-US" dirty="0"/>
              <a:t>Kwartler CSCI -96</a:t>
            </a:r>
          </a:p>
        </p:txBody>
      </p:sp>
      <p:sp>
        <p:nvSpPr>
          <p:cNvPr id="9" name="Rectangle 8">
            <a:extLst>
              <a:ext uri="{FF2B5EF4-FFF2-40B4-BE49-F238E27FC236}">
                <a16:creationId xmlns:a16="http://schemas.microsoft.com/office/drawing/2014/main" id="{CE6549BB-6AF5-468A-8D72-A45EED7452EF}"/>
              </a:ext>
            </a:extLst>
          </p:cNvPr>
          <p:cNvSpPr/>
          <p:nvPr/>
        </p:nvSpPr>
        <p:spPr>
          <a:xfrm>
            <a:off x="228600" y="1193632"/>
            <a:ext cx="8686800" cy="46174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bg1"/>
                </a:solidFill>
              </a:rPr>
              <a:t>Learning Outcome: Identify and correct misspelled words in a text vector.</a:t>
            </a:r>
          </a:p>
        </p:txBody>
      </p:sp>
      <p:pic>
        <p:nvPicPr>
          <p:cNvPr id="5122" name="Picture 2" descr="Image result for too much coffee mem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06278" y="1725097"/>
            <a:ext cx="2131444" cy="3533934"/>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Connector 9">
            <a:extLst>
              <a:ext uri="{FF2B5EF4-FFF2-40B4-BE49-F238E27FC236}">
                <a16:creationId xmlns:a16="http://schemas.microsoft.com/office/drawing/2014/main" id="{E27EE9E3-0DA6-7D46-9D6B-C8A5EBC26462}"/>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041BA0E9-D4C1-2B41-9C2A-AF768E5CB01D}"/>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651352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5/28/23</a:t>
            </a:fld>
            <a:endParaRPr lang="en-US"/>
          </a:p>
        </p:txBody>
      </p:sp>
      <p:sp>
        <p:nvSpPr>
          <p:cNvPr id="3" name="Title 2"/>
          <p:cNvSpPr>
            <a:spLocks noGrp="1"/>
          </p:cNvSpPr>
          <p:nvPr>
            <p:ph type="title"/>
          </p:nvPr>
        </p:nvSpPr>
        <p:spPr>
          <a:xfrm>
            <a:off x="0" y="318234"/>
            <a:ext cx="8515350" cy="591477"/>
          </a:xfrm>
        </p:spPr>
        <p:txBody>
          <a:bodyPr/>
          <a:lstStyle/>
          <a:p>
            <a:r>
              <a:rPr lang="en-US" sz="2800" dirty="0"/>
              <a:t>How about some additional strings?  Yippee!!</a:t>
            </a:r>
          </a:p>
        </p:txBody>
      </p:sp>
      <p:sp>
        <p:nvSpPr>
          <p:cNvPr id="4" name="Slide Number Placeholder 3"/>
          <p:cNvSpPr>
            <a:spLocks noGrp="1"/>
          </p:cNvSpPr>
          <p:nvPr>
            <p:ph type="sldNum" sz="quarter" idx="12"/>
          </p:nvPr>
        </p:nvSpPr>
        <p:spPr/>
        <p:txBody>
          <a:bodyPr/>
          <a:lstStyle/>
          <a:p>
            <a:fld id="{37290FF7-652B-4475-AEAB-8B1A5D23AE09}" type="slidenum">
              <a:rPr lang="en-US" smtClean="0"/>
              <a:t>25</a:t>
            </a:fld>
            <a:endParaRPr lang="en-US"/>
          </a:p>
        </p:txBody>
      </p:sp>
      <p:sp>
        <p:nvSpPr>
          <p:cNvPr id="7" name="Footer Placeholder 5">
            <a:extLst>
              <a:ext uri="{FF2B5EF4-FFF2-40B4-BE49-F238E27FC236}">
                <a16:creationId xmlns:a16="http://schemas.microsoft.com/office/drawing/2014/main" id="{6949CF44-33B9-4197-A954-AA48AD0D1CA2}"/>
              </a:ext>
            </a:extLst>
          </p:cNvPr>
          <p:cNvSpPr>
            <a:spLocks noGrp="1"/>
          </p:cNvSpPr>
          <p:nvPr>
            <p:ph type="ftr" sz="quarter" idx="3"/>
          </p:nvPr>
        </p:nvSpPr>
        <p:spPr>
          <a:xfrm>
            <a:off x="3028950" y="6356351"/>
            <a:ext cx="3086100" cy="365125"/>
          </a:xfrm>
        </p:spPr>
        <p:txBody>
          <a:bodyPr/>
          <a:lstStyle/>
          <a:p>
            <a:r>
              <a:rPr lang="en-US" dirty="0"/>
              <a:t>Kwartler CSCI -96</a:t>
            </a:r>
          </a:p>
        </p:txBody>
      </p:sp>
      <p:cxnSp>
        <p:nvCxnSpPr>
          <p:cNvPr id="10" name="Straight Connector 9">
            <a:extLst>
              <a:ext uri="{FF2B5EF4-FFF2-40B4-BE49-F238E27FC236}">
                <a16:creationId xmlns:a16="http://schemas.microsoft.com/office/drawing/2014/main" id="{E27EE9E3-0DA6-7D46-9D6B-C8A5EBC26462}"/>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041BA0E9-D4C1-2B41-9C2A-AF768E5CB01D}"/>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FCFF571F-07A2-F544-B376-7CE08D7387A8}"/>
              </a:ext>
            </a:extLst>
          </p:cNvPr>
          <p:cNvSpPr txBox="1"/>
          <p:nvPr/>
        </p:nvSpPr>
        <p:spPr>
          <a:xfrm>
            <a:off x="296884" y="1603169"/>
            <a:ext cx="3132909" cy="369332"/>
          </a:xfrm>
          <a:prstGeom prst="rect">
            <a:avLst/>
          </a:prstGeom>
          <a:noFill/>
        </p:spPr>
        <p:txBody>
          <a:bodyPr wrap="none" rtlCol="0">
            <a:spAutoFit/>
          </a:bodyPr>
          <a:lstStyle/>
          <a:p>
            <a:r>
              <a:rPr lang="en-US" dirty="0" err="1"/>
              <a:t>H_more_string_manipulation.R</a:t>
            </a:r>
            <a:endParaRPr lang="en-US" dirty="0"/>
          </a:p>
        </p:txBody>
      </p:sp>
      <p:pic>
        <p:nvPicPr>
          <p:cNvPr id="6" name="Picture 5">
            <a:extLst>
              <a:ext uri="{FF2B5EF4-FFF2-40B4-BE49-F238E27FC236}">
                <a16:creationId xmlns:a16="http://schemas.microsoft.com/office/drawing/2014/main" id="{E69103CE-72B5-3248-B704-E3AD01645FF2}"/>
              </a:ext>
            </a:extLst>
          </p:cNvPr>
          <p:cNvPicPr>
            <a:picLocks noChangeAspect="1"/>
          </p:cNvPicPr>
          <p:nvPr/>
        </p:nvPicPr>
        <p:blipFill>
          <a:blip r:embed="rId2"/>
          <a:stretch>
            <a:fillRect/>
          </a:stretch>
        </p:blipFill>
        <p:spPr>
          <a:xfrm>
            <a:off x="862149" y="2635249"/>
            <a:ext cx="4979851" cy="3112407"/>
          </a:xfrm>
          <a:prstGeom prst="rect">
            <a:avLst/>
          </a:prstGeom>
        </p:spPr>
      </p:pic>
    </p:spTree>
    <p:extLst>
      <p:ext uri="{BB962C8B-B14F-4D97-AF65-F5344CB8AC3E}">
        <p14:creationId xmlns:p14="http://schemas.microsoft.com/office/powerpoint/2010/main" val="7363189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5/28/23</a:t>
            </a:fld>
            <a:endParaRPr lang="en-US"/>
          </a:p>
        </p:txBody>
      </p:sp>
      <p:sp>
        <p:nvSpPr>
          <p:cNvPr id="3" name="Title 2"/>
          <p:cNvSpPr>
            <a:spLocks noGrp="1"/>
          </p:cNvSpPr>
          <p:nvPr>
            <p:ph type="title"/>
          </p:nvPr>
        </p:nvSpPr>
        <p:spPr/>
        <p:txBody>
          <a:bodyPr/>
          <a:lstStyle/>
          <a:p>
            <a:r>
              <a:rPr lang="en-US" dirty="0"/>
              <a:t>Remember This?</a:t>
            </a:r>
          </a:p>
        </p:txBody>
      </p:sp>
      <p:sp>
        <p:nvSpPr>
          <p:cNvPr id="4" name="Slide Number Placeholder 3"/>
          <p:cNvSpPr>
            <a:spLocks noGrp="1"/>
          </p:cNvSpPr>
          <p:nvPr>
            <p:ph type="sldNum" sz="quarter" idx="12"/>
          </p:nvPr>
        </p:nvSpPr>
        <p:spPr/>
        <p:txBody>
          <a:bodyPr/>
          <a:lstStyle/>
          <a:p>
            <a:fld id="{37290FF7-652B-4475-AEAB-8B1A5D23AE09}" type="slidenum">
              <a:rPr lang="en-US" smtClean="0"/>
              <a:t>26</a:t>
            </a:fld>
            <a:endParaRPr lang="en-US"/>
          </a:p>
        </p:txBody>
      </p:sp>
      <p:pic>
        <p:nvPicPr>
          <p:cNvPr id="6" name="Picture 5" descr="Chapt1 Text Mining Workflow v3.png"/>
          <p:cNvPicPr>
            <a:picLocks noChangeAspect="1"/>
          </p:cNvPicPr>
          <p:nvPr/>
        </p:nvPicPr>
        <p:blipFill rotWithShape="1">
          <a:blip r:embed="rId2">
            <a:extLst>
              <a:ext uri="{28A0092B-C50C-407E-A947-70E740481C1C}">
                <a14:useLocalDpi xmlns:a14="http://schemas.microsoft.com/office/drawing/2010/main" val="0"/>
              </a:ext>
            </a:extLst>
          </a:blip>
          <a:srcRect l="15818"/>
          <a:stretch/>
        </p:blipFill>
        <p:spPr>
          <a:xfrm>
            <a:off x="2266475" y="1025394"/>
            <a:ext cx="4111773" cy="5235760"/>
          </a:xfrm>
          <a:prstGeom prst="rect">
            <a:avLst/>
          </a:prstGeom>
        </p:spPr>
      </p:pic>
      <p:pic>
        <p:nvPicPr>
          <p:cNvPr id="7" name="Picture 6" descr="Chapt1 Text Mining Workflow v3.png"/>
          <p:cNvPicPr>
            <a:picLocks noChangeAspect="1"/>
          </p:cNvPicPr>
          <p:nvPr/>
        </p:nvPicPr>
        <p:blipFill rotWithShape="1">
          <a:blip r:embed="rId2">
            <a:extLst>
              <a:ext uri="{28A0092B-C50C-407E-A947-70E740481C1C}">
                <a14:useLocalDpi xmlns:a14="http://schemas.microsoft.com/office/drawing/2010/main" val="0"/>
              </a:ext>
            </a:extLst>
          </a:blip>
          <a:srcRect r="83302"/>
          <a:stretch/>
        </p:blipFill>
        <p:spPr>
          <a:xfrm>
            <a:off x="6019620" y="907300"/>
            <a:ext cx="815619" cy="5235760"/>
          </a:xfrm>
          <a:prstGeom prst="rect">
            <a:avLst/>
          </a:prstGeom>
        </p:spPr>
      </p:pic>
      <p:sp>
        <p:nvSpPr>
          <p:cNvPr id="8" name="Footer Placeholder 5">
            <a:extLst>
              <a:ext uri="{FF2B5EF4-FFF2-40B4-BE49-F238E27FC236}">
                <a16:creationId xmlns:a16="http://schemas.microsoft.com/office/drawing/2014/main" id="{AAE624F4-3542-452F-9780-DCF4116ECC4E}"/>
              </a:ext>
            </a:extLst>
          </p:cNvPr>
          <p:cNvSpPr>
            <a:spLocks noGrp="1"/>
          </p:cNvSpPr>
          <p:nvPr>
            <p:ph type="ftr" sz="quarter" idx="3"/>
          </p:nvPr>
        </p:nvSpPr>
        <p:spPr>
          <a:xfrm>
            <a:off x="3028950" y="6356351"/>
            <a:ext cx="3086100" cy="365125"/>
          </a:xfrm>
        </p:spPr>
        <p:txBody>
          <a:bodyPr/>
          <a:lstStyle/>
          <a:p>
            <a:r>
              <a:rPr lang="en-US" dirty="0"/>
              <a:t>Kwartler CSCI -96</a:t>
            </a:r>
          </a:p>
        </p:txBody>
      </p:sp>
      <p:cxnSp>
        <p:nvCxnSpPr>
          <p:cNvPr id="9" name="Straight Connector 8">
            <a:extLst>
              <a:ext uri="{FF2B5EF4-FFF2-40B4-BE49-F238E27FC236}">
                <a16:creationId xmlns:a16="http://schemas.microsoft.com/office/drawing/2014/main" id="{280AF753-6A2F-0B4F-98DD-526E39EBEF78}"/>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4A7AF44-8B20-7B47-8123-3E71C834AC2A}"/>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8731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5/28/23</a:t>
            </a:fld>
            <a:endParaRPr lang="en-US"/>
          </a:p>
        </p:txBody>
      </p:sp>
      <p:sp>
        <p:nvSpPr>
          <p:cNvPr id="3" name="Title 2"/>
          <p:cNvSpPr>
            <a:spLocks noGrp="1"/>
          </p:cNvSpPr>
          <p:nvPr>
            <p:ph type="title"/>
          </p:nvPr>
        </p:nvSpPr>
        <p:spPr/>
        <p:txBody>
          <a:bodyPr/>
          <a:lstStyle/>
          <a:p>
            <a:r>
              <a:rPr lang="en-US" dirty="0"/>
              <a:t>R for Cleaning Steps</a:t>
            </a:r>
          </a:p>
        </p:txBody>
      </p:sp>
      <p:sp>
        <p:nvSpPr>
          <p:cNvPr id="4" name="Slide Number Placeholder 3"/>
          <p:cNvSpPr>
            <a:spLocks noGrp="1"/>
          </p:cNvSpPr>
          <p:nvPr>
            <p:ph type="sldNum" sz="quarter" idx="12"/>
          </p:nvPr>
        </p:nvSpPr>
        <p:spPr/>
        <p:txBody>
          <a:bodyPr/>
          <a:lstStyle/>
          <a:p>
            <a:fld id="{37290FF7-652B-4475-AEAB-8B1A5D23AE09}" type="slidenum">
              <a:rPr lang="en-US" smtClean="0"/>
              <a:t>27</a:t>
            </a:fld>
            <a:endParaRPr lang="en-US"/>
          </a:p>
        </p:txBody>
      </p:sp>
      <p:sp>
        <p:nvSpPr>
          <p:cNvPr id="8" name="TextBox 7"/>
          <p:cNvSpPr txBox="1"/>
          <p:nvPr/>
        </p:nvSpPr>
        <p:spPr>
          <a:xfrm>
            <a:off x="2943038" y="3989900"/>
            <a:ext cx="506870" cy="213585"/>
          </a:xfrm>
          <a:prstGeom prst="rect">
            <a:avLst/>
          </a:prstGeom>
          <a:noFill/>
        </p:spPr>
        <p:txBody>
          <a:bodyPr wrap="none" rtlCol="0">
            <a:spAutoFit/>
          </a:bodyPr>
          <a:lstStyle/>
          <a:p>
            <a:pPr defTabSz="457200"/>
            <a:r>
              <a:rPr lang="en-US" sz="788" kern="1200" dirty="0">
                <a:solidFill>
                  <a:srgbClr val="FFFFFF"/>
                </a:solidFill>
                <a:latin typeface="Arial Unicode MS" panose="020B0604020202020204" pitchFamily="34" charset="-128"/>
                <a:ea typeface="Arial Unicode MS" panose="020B0604020202020204" pitchFamily="34" charset="-128"/>
                <a:cs typeface="Arial Unicode MS" panose="020B0604020202020204" pitchFamily="34" charset="-128"/>
              </a:rPr>
              <a:t>articles</a:t>
            </a:r>
          </a:p>
        </p:txBody>
      </p:sp>
      <p:sp>
        <p:nvSpPr>
          <p:cNvPr id="9" name="TextBox 8"/>
          <p:cNvSpPr txBox="1"/>
          <p:nvPr/>
        </p:nvSpPr>
        <p:spPr>
          <a:xfrm>
            <a:off x="1301053" y="3765264"/>
            <a:ext cx="435476" cy="213597"/>
          </a:xfrm>
          <a:prstGeom prst="rect">
            <a:avLst/>
          </a:prstGeom>
          <a:noFill/>
        </p:spPr>
        <p:txBody>
          <a:bodyPr wrap="none" rtlCol="0">
            <a:spAutoFit/>
          </a:bodyPr>
          <a:lstStyle/>
          <a:p>
            <a:pPr defTabSz="457200"/>
            <a:r>
              <a:rPr lang="en-US" sz="788" kern="1200" dirty="0">
                <a:solidFill>
                  <a:srgbClr val="FFFFFF"/>
                </a:solidFill>
                <a:latin typeface="Arial Unicode MS" panose="020B0604020202020204" pitchFamily="34" charset="-128"/>
                <a:ea typeface="Arial Unicode MS" panose="020B0604020202020204" pitchFamily="34" charset="-128"/>
                <a:cs typeface="Arial Unicode MS" panose="020B0604020202020204" pitchFamily="34" charset="-128"/>
              </a:rPr>
              <a:t>blogs</a:t>
            </a:r>
          </a:p>
        </p:txBody>
      </p:sp>
      <p:sp>
        <p:nvSpPr>
          <p:cNvPr id="10" name="TextBox 9"/>
          <p:cNvSpPr txBox="1"/>
          <p:nvPr/>
        </p:nvSpPr>
        <p:spPr>
          <a:xfrm>
            <a:off x="1733358" y="4053940"/>
            <a:ext cx="529312" cy="213585"/>
          </a:xfrm>
          <a:prstGeom prst="rect">
            <a:avLst/>
          </a:prstGeom>
          <a:noFill/>
        </p:spPr>
        <p:txBody>
          <a:bodyPr wrap="none" rtlCol="0">
            <a:spAutoFit/>
          </a:bodyPr>
          <a:lstStyle/>
          <a:p>
            <a:pPr defTabSz="457200"/>
            <a:r>
              <a:rPr lang="en-US" sz="788" kern="1200" dirty="0">
                <a:solidFill>
                  <a:srgbClr val="FFFFFF"/>
                </a:solidFill>
                <a:latin typeface="Arial Unicode MS" panose="020B0604020202020204" pitchFamily="34" charset="-128"/>
                <a:ea typeface="Arial Unicode MS" panose="020B0604020202020204" pitchFamily="34" charset="-128"/>
                <a:cs typeface="Arial Unicode MS" panose="020B0604020202020204" pitchFamily="34" charset="-128"/>
              </a:rPr>
              <a:t>reviews</a:t>
            </a:r>
          </a:p>
        </p:txBody>
      </p:sp>
      <p:grpSp>
        <p:nvGrpSpPr>
          <p:cNvPr id="12" name="Group 11"/>
          <p:cNvGrpSpPr/>
          <p:nvPr/>
        </p:nvGrpSpPr>
        <p:grpSpPr>
          <a:xfrm>
            <a:off x="905770" y="2812253"/>
            <a:ext cx="1493520" cy="1706896"/>
            <a:chOff x="472107" y="1985837"/>
            <a:chExt cx="1493520" cy="1706896"/>
          </a:xfrm>
        </p:grpSpPr>
        <p:sp>
          <p:nvSpPr>
            <p:cNvPr id="13" name="Chevron 12"/>
            <p:cNvSpPr/>
            <p:nvPr/>
          </p:nvSpPr>
          <p:spPr>
            <a:xfrm>
              <a:off x="472107" y="1985837"/>
              <a:ext cx="894080" cy="1706896"/>
            </a:xfrm>
            <a:prstGeom prst="chevron">
              <a:avLst>
                <a:gd name="adj" fmla="val 62310"/>
              </a:avLst>
            </a:prstGeom>
            <a:solidFill>
              <a:srgbClr val="CCC1DA"/>
            </a:solidFill>
          </p:spPr>
          <p:style>
            <a:lnRef idx="0">
              <a:schemeClr val="accent1">
                <a:tint val="60000"/>
                <a:hueOff val="0"/>
                <a:satOff val="0"/>
                <a:lumOff val="0"/>
                <a:alphaOff val="0"/>
              </a:schemeClr>
            </a:lnRef>
            <a:fillRef idx="3">
              <a:scrgbClr r="0" g="0" b="0"/>
            </a:fillRef>
            <a:effectRef idx="2">
              <a:schemeClr val="accent1">
                <a:tint val="60000"/>
                <a:hueOff val="0"/>
                <a:satOff val="0"/>
                <a:lumOff val="0"/>
                <a:alphaOff val="0"/>
              </a:schemeClr>
            </a:effectRef>
            <a:fontRef idx="minor">
              <a:schemeClr val="lt1"/>
            </a:fontRef>
          </p:style>
        </p:sp>
        <p:sp>
          <p:nvSpPr>
            <p:cNvPr id="14" name="Chevron 13"/>
            <p:cNvSpPr/>
            <p:nvPr/>
          </p:nvSpPr>
          <p:spPr>
            <a:xfrm>
              <a:off x="1071547" y="1985837"/>
              <a:ext cx="894080" cy="1706896"/>
            </a:xfrm>
            <a:prstGeom prst="chevron">
              <a:avLst>
                <a:gd name="adj" fmla="val 62310"/>
              </a:avLst>
            </a:prstGeom>
            <a:solidFill>
              <a:srgbClr val="CCC1DA"/>
            </a:solidFill>
          </p:spPr>
          <p:style>
            <a:lnRef idx="0">
              <a:schemeClr val="accent1">
                <a:tint val="60000"/>
                <a:hueOff val="0"/>
                <a:satOff val="0"/>
                <a:lumOff val="0"/>
                <a:alphaOff val="0"/>
              </a:schemeClr>
            </a:lnRef>
            <a:fillRef idx="3">
              <a:scrgbClr r="0" g="0" b="0"/>
            </a:fillRef>
            <a:effectRef idx="2">
              <a:schemeClr val="accent1">
                <a:tint val="60000"/>
                <a:hueOff val="0"/>
                <a:satOff val="0"/>
                <a:lumOff val="0"/>
                <a:alphaOff val="0"/>
              </a:schemeClr>
            </a:effectRef>
            <a:fontRef idx="minor">
              <a:schemeClr val="lt1"/>
            </a:fontRef>
          </p:style>
        </p:sp>
        <p:pic>
          <p:nvPicPr>
            <p:cNvPr id="15" name="Picture 14" descr="Rlogo-1.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18706" y="2373562"/>
              <a:ext cx="1205351" cy="914400"/>
            </a:xfrm>
            <a:prstGeom prst="rect">
              <a:avLst/>
            </a:prstGeom>
          </p:spPr>
        </p:pic>
      </p:grpSp>
      <p:grpSp>
        <p:nvGrpSpPr>
          <p:cNvPr id="16" name="Group 15"/>
          <p:cNvGrpSpPr/>
          <p:nvPr/>
        </p:nvGrpSpPr>
        <p:grpSpPr>
          <a:xfrm>
            <a:off x="2482076" y="1266745"/>
            <a:ext cx="4122706" cy="1200329"/>
            <a:chOff x="3169647" y="752374"/>
            <a:chExt cx="4122706" cy="1200329"/>
          </a:xfrm>
        </p:grpSpPr>
        <p:sp>
          <p:nvSpPr>
            <p:cNvPr id="17" name="TextBox 16"/>
            <p:cNvSpPr txBox="1"/>
            <p:nvPr/>
          </p:nvSpPr>
          <p:spPr>
            <a:xfrm>
              <a:off x="3373473" y="752374"/>
              <a:ext cx="3918880" cy="1200329"/>
            </a:xfrm>
            <a:prstGeom prst="rect">
              <a:avLst/>
            </a:prstGeom>
            <a:noFill/>
          </p:spPr>
          <p:txBody>
            <a:bodyPr wrap="square" rtlCol="0">
              <a:spAutoFit/>
            </a:bodyPr>
            <a:lstStyle/>
            <a:p>
              <a:pPr defTabSz="457200"/>
              <a:r>
                <a:rPr lang="en-US" sz="18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Tomorrow I’m going to have a nice glass of Chardonnay and wind down with a good book in the corner of the county :-)</a:t>
              </a:r>
            </a:p>
          </p:txBody>
        </p:sp>
        <p:pic>
          <p:nvPicPr>
            <p:cNvPr id="18" name="Picture 17"/>
            <p:cNvPicPr>
              <a:picLocks noChangeAspect="1"/>
            </p:cNvPicPr>
            <p:nvPr/>
          </p:nvPicPr>
          <p:blipFill>
            <a:blip r:embed="rId3"/>
            <a:stretch>
              <a:fillRect/>
            </a:stretch>
          </p:blipFill>
          <p:spPr>
            <a:xfrm>
              <a:off x="3169647" y="860461"/>
              <a:ext cx="274246" cy="222963"/>
            </a:xfrm>
            <a:prstGeom prst="rect">
              <a:avLst/>
            </a:prstGeom>
          </p:spPr>
        </p:pic>
      </p:grpSp>
      <p:grpSp>
        <p:nvGrpSpPr>
          <p:cNvPr id="19" name="Group 18"/>
          <p:cNvGrpSpPr/>
          <p:nvPr/>
        </p:nvGrpSpPr>
        <p:grpSpPr>
          <a:xfrm>
            <a:off x="2692467" y="2650812"/>
            <a:ext cx="3701924" cy="2292663"/>
            <a:chOff x="3770719" y="1952703"/>
            <a:chExt cx="2443298" cy="1515429"/>
          </a:xfrm>
        </p:grpSpPr>
        <p:sp>
          <p:nvSpPr>
            <p:cNvPr id="20" name="Down Arrow 19"/>
            <p:cNvSpPr/>
            <p:nvPr/>
          </p:nvSpPr>
          <p:spPr>
            <a:xfrm>
              <a:off x="4764720" y="1952703"/>
              <a:ext cx="415220" cy="1515429"/>
            </a:xfrm>
            <a:prstGeom prst="downArrow">
              <a:avLst/>
            </a:prstGeom>
            <a:solidFill>
              <a:srgbClr val="A6A6A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kern="1200" dirty="0">
                <a:solidFill>
                  <a:prstClr val="white"/>
                </a:solidFill>
                <a:latin typeface="Arial Unicode MS" panose="020B0604020202020204" pitchFamily="34" charset="-128"/>
              </a:endParaRPr>
            </a:p>
          </p:txBody>
        </p:sp>
        <p:sp>
          <p:nvSpPr>
            <p:cNvPr id="21" name="TextBox 20"/>
            <p:cNvSpPr txBox="1"/>
            <p:nvPr/>
          </p:nvSpPr>
          <p:spPr>
            <a:xfrm>
              <a:off x="3770719" y="2125642"/>
              <a:ext cx="2443298" cy="1169551"/>
            </a:xfrm>
            <a:prstGeom prst="rect">
              <a:avLst/>
            </a:prstGeom>
            <a:noFill/>
          </p:spPr>
          <p:txBody>
            <a:bodyPr wrap="none" rtlCol="0">
              <a:spAutoFit/>
            </a:bodyPr>
            <a:lstStyle/>
            <a:p>
              <a:pPr marL="109538" indent="-109538" defTabSz="457200">
                <a:buFont typeface="+mj-lt"/>
                <a:buAutoNum type="arabicPeriod"/>
              </a:pPr>
              <a:r>
                <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Remove Punctuation</a:t>
              </a:r>
            </a:p>
            <a:p>
              <a:pPr marL="109538" indent="-109538" defTabSz="457200">
                <a:buFont typeface="+mj-lt"/>
                <a:buAutoNum type="arabicPeriod"/>
              </a:pPr>
              <a:r>
                <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Remove extra white space</a:t>
              </a:r>
            </a:p>
            <a:p>
              <a:pPr marL="109538" indent="-109538" defTabSz="457200">
                <a:buFont typeface="+mj-lt"/>
                <a:buAutoNum type="arabicPeriod"/>
              </a:pPr>
              <a:r>
                <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Remove Numbers</a:t>
              </a:r>
            </a:p>
            <a:p>
              <a:pPr marL="109538" indent="-109538" defTabSz="457200">
                <a:buFont typeface="+mj-lt"/>
                <a:buAutoNum type="arabicPeriod"/>
              </a:pPr>
              <a:r>
                <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Make Lower Case</a:t>
              </a:r>
            </a:p>
            <a:p>
              <a:pPr marL="109538" indent="-109538" defTabSz="457200">
                <a:buFont typeface="+mj-lt"/>
                <a:buAutoNum type="arabicPeriod"/>
              </a:pPr>
              <a:r>
                <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Remove “stop” words</a:t>
              </a:r>
            </a:p>
          </p:txBody>
        </p:sp>
      </p:grpSp>
      <p:grpSp>
        <p:nvGrpSpPr>
          <p:cNvPr id="22" name="Group 21"/>
          <p:cNvGrpSpPr/>
          <p:nvPr/>
        </p:nvGrpSpPr>
        <p:grpSpPr>
          <a:xfrm>
            <a:off x="2482076" y="4989331"/>
            <a:ext cx="4122706" cy="923330"/>
            <a:chOff x="3169647" y="752374"/>
            <a:chExt cx="4122706" cy="923330"/>
          </a:xfrm>
        </p:grpSpPr>
        <p:sp>
          <p:nvSpPr>
            <p:cNvPr id="23" name="TextBox 22"/>
            <p:cNvSpPr txBox="1"/>
            <p:nvPr/>
          </p:nvSpPr>
          <p:spPr>
            <a:xfrm>
              <a:off x="3373473" y="752374"/>
              <a:ext cx="3918880" cy="923330"/>
            </a:xfrm>
            <a:prstGeom prst="rect">
              <a:avLst/>
            </a:prstGeom>
            <a:noFill/>
          </p:spPr>
          <p:txBody>
            <a:bodyPr wrap="square" rtlCol="0">
              <a:spAutoFit/>
            </a:bodyPr>
            <a:lstStyle/>
            <a:p>
              <a:pPr defTabSz="457200"/>
              <a:r>
                <a:rPr lang="en-US" sz="18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tomorrow going nice glass chardonnay wind down good book corner county</a:t>
              </a:r>
            </a:p>
          </p:txBody>
        </p:sp>
        <p:pic>
          <p:nvPicPr>
            <p:cNvPr id="24" name="Picture 23"/>
            <p:cNvPicPr>
              <a:picLocks noChangeAspect="1"/>
            </p:cNvPicPr>
            <p:nvPr/>
          </p:nvPicPr>
          <p:blipFill>
            <a:blip r:embed="rId3"/>
            <a:stretch>
              <a:fillRect/>
            </a:stretch>
          </p:blipFill>
          <p:spPr>
            <a:xfrm>
              <a:off x="3169647" y="860461"/>
              <a:ext cx="274246" cy="222963"/>
            </a:xfrm>
            <a:prstGeom prst="rect">
              <a:avLst/>
            </a:prstGeom>
          </p:spPr>
        </p:pic>
      </p:grpSp>
      <p:sp>
        <p:nvSpPr>
          <p:cNvPr id="25" name="Footer Placeholder 5">
            <a:extLst>
              <a:ext uri="{FF2B5EF4-FFF2-40B4-BE49-F238E27FC236}">
                <a16:creationId xmlns:a16="http://schemas.microsoft.com/office/drawing/2014/main" id="{8279A3C4-4FE8-46C3-9F6D-C09A2A21BD3D}"/>
              </a:ext>
            </a:extLst>
          </p:cNvPr>
          <p:cNvSpPr>
            <a:spLocks noGrp="1"/>
          </p:cNvSpPr>
          <p:nvPr>
            <p:ph type="ftr" sz="quarter" idx="3"/>
          </p:nvPr>
        </p:nvSpPr>
        <p:spPr>
          <a:xfrm>
            <a:off x="3028950" y="6356351"/>
            <a:ext cx="3086100" cy="365125"/>
          </a:xfrm>
        </p:spPr>
        <p:txBody>
          <a:bodyPr/>
          <a:lstStyle/>
          <a:p>
            <a:r>
              <a:rPr lang="en-US" dirty="0"/>
              <a:t>Kwartler CSCI -96</a:t>
            </a:r>
          </a:p>
        </p:txBody>
      </p:sp>
      <p:cxnSp>
        <p:nvCxnSpPr>
          <p:cNvPr id="26" name="Straight Connector 25">
            <a:extLst>
              <a:ext uri="{FF2B5EF4-FFF2-40B4-BE49-F238E27FC236}">
                <a16:creationId xmlns:a16="http://schemas.microsoft.com/office/drawing/2014/main" id="{86CE416D-5AC6-2546-9C37-78DD095B6BF1}"/>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DCFFB654-64EE-6D4F-9E8B-3A1F9FB1297C}"/>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613353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5/28/23</a:t>
            </a:fld>
            <a:endParaRPr lang="en-US"/>
          </a:p>
        </p:txBody>
      </p:sp>
      <p:sp>
        <p:nvSpPr>
          <p:cNvPr id="3" name="Title 2"/>
          <p:cNvSpPr>
            <a:spLocks noGrp="1"/>
          </p:cNvSpPr>
          <p:nvPr>
            <p:ph type="title"/>
          </p:nvPr>
        </p:nvSpPr>
        <p:spPr/>
        <p:txBody>
          <a:bodyPr/>
          <a:lstStyle/>
          <a:p>
            <a:r>
              <a:rPr lang="en-US" dirty="0"/>
              <a:t>Bag of Words “Lebron James hit a tough shot.</a:t>
            </a:r>
          </a:p>
        </p:txBody>
      </p:sp>
      <p:sp>
        <p:nvSpPr>
          <p:cNvPr id="4" name="Slide Number Placeholder 3"/>
          <p:cNvSpPr>
            <a:spLocks noGrp="1"/>
          </p:cNvSpPr>
          <p:nvPr>
            <p:ph type="sldNum" sz="quarter" idx="12"/>
          </p:nvPr>
        </p:nvSpPr>
        <p:spPr/>
        <p:txBody>
          <a:bodyPr/>
          <a:lstStyle/>
          <a:p>
            <a:fld id="{37290FF7-652B-4475-AEAB-8B1A5D23AE09}" type="slidenum">
              <a:rPr lang="en-US" smtClean="0"/>
              <a:t>28</a:t>
            </a:fld>
            <a:endParaRPr lang="en-US"/>
          </a:p>
        </p:txBody>
      </p:sp>
      <p:sp>
        <p:nvSpPr>
          <p:cNvPr id="5" name="Footer Placeholder 4"/>
          <p:cNvSpPr>
            <a:spLocks noGrp="1"/>
          </p:cNvSpPr>
          <p:nvPr>
            <p:ph type="ftr" sz="quarter" idx="3"/>
          </p:nvPr>
        </p:nvSpPr>
        <p:spPr/>
        <p:txBody>
          <a:bodyPr/>
          <a:lstStyle/>
          <a:p>
            <a:r>
              <a:rPr lang="en-US"/>
              <a:t>Kwartler</a:t>
            </a:r>
            <a:endParaRPr lang="en-US" dirty="0"/>
          </a:p>
        </p:txBody>
      </p:sp>
      <p:grpSp>
        <p:nvGrpSpPr>
          <p:cNvPr id="7" name="Group 6"/>
          <p:cNvGrpSpPr/>
          <p:nvPr/>
        </p:nvGrpSpPr>
        <p:grpSpPr>
          <a:xfrm>
            <a:off x="1049382" y="1546428"/>
            <a:ext cx="2671949" cy="3203120"/>
            <a:chOff x="5400674" y="2417128"/>
            <a:chExt cx="2671949" cy="3203120"/>
          </a:xfrm>
        </p:grpSpPr>
        <p:pic>
          <p:nvPicPr>
            <p:cNvPr id="8" name="Picture 2" descr="Image result for bag clipart transparen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00674" y="2417128"/>
              <a:ext cx="2671949" cy="320312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rot="20129474">
              <a:off x="5911705" y="3593334"/>
              <a:ext cx="830997" cy="369332"/>
            </a:xfrm>
            <a:prstGeom prst="rect">
              <a:avLst/>
            </a:prstGeom>
            <a:noFill/>
          </p:spPr>
          <p:txBody>
            <a:bodyPr wrap="none" rtlCol="0">
              <a:spAutoFit/>
            </a:bodyPr>
            <a:lstStyle/>
            <a:p>
              <a:pPr defTabSz="457200"/>
              <a:r>
                <a:rPr lang="en-US" sz="1800" kern="1200" dirty="0" err="1">
                  <a:solidFill>
                    <a:srgbClr val="F09511"/>
                  </a:solidFill>
                  <a:latin typeface="+mj-lt"/>
                  <a:ea typeface="Arial Unicode MS" panose="020B0604020202020204" pitchFamily="34" charset="-128"/>
                  <a:cs typeface="Arial Unicode MS" panose="020B0604020202020204" pitchFamily="34" charset="-128"/>
                </a:rPr>
                <a:t>Lebron</a:t>
              </a:r>
              <a:endParaRPr lang="en-US" sz="1800" kern="1200" dirty="0">
                <a:solidFill>
                  <a:srgbClr val="F09511"/>
                </a:solidFill>
                <a:latin typeface="+mj-lt"/>
                <a:ea typeface="Arial Unicode MS" panose="020B0604020202020204" pitchFamily="34" charset="-128"/>
                <a:cs typeface="Arial Unicode MS" panose="020B0604020202020204" pitchFamily="34" charset="-128"/>
              </a:endParaRPr>
            </a:p>
          </p:txBody>
        </p:sp>
        <p:sp>
          <p:nvSpPr>
            <p:cNvPr id="10" name="TextBox 9"/>
            <p:cNvSpPr txBox="1"/>
            <p:nvPr/>
          </p:nvSpPr>
          <p:spPr>
            <a:xfrm rot="4404405">
              <a:off x="6874733" y="3807108"/>
              <a:ext cx="752129" cy="369332"/>
            </a:xfrm>
            <a:prstGeom prst="rect">
              <a:avLst/>
            </a:prstGeom>
            <a:noFill/>
          </p:spPr>
          <p:txBody>
            <a:bodyPr wrap="none" rtlCol="0">
              <a:spAutoFit/>
            </a:bodyPr>
            <a:lstStyle/>
            <a:p>
              <a:pPr defTabSz="457200"/>
              <a:r>
                <a:rPr lang="en-US" sz="1800" kern="1200" dirty="0">
                  <a:solidFill>
                    <a:srgbClr val="F09511"/>
                  </a:solidFill>
                  <a:latin typeface="+mj-lt"/>
                  <a:ea typeface="Arial Unicode MS" panose="020B0604020202020204" pitchFamily="34" charset="-128"/>
                  <a:cs typeface="Arial Unicode MS" panose="020B0604020202020204" pitchFamily="34" charset="-128"/>
                </a:rPr>
                <a:t>James</a:t>
              </a:r>
            </a:p>
          </p:txBody>
        </p:sp>
        <p:sp>
          <p:nvSpPr>
            <p:cNvPr id="11" name="TextBox 10"/>
            <p:cNvSpPr txBox="1"/>
            <p:nvPr/>
          </p:nvSpPr>
          <p:spPr>
            <a:xfrm>
              <a:off x="6663996" y="4440420"/>
              <a:ext cx="727443" cy="369332"/>
            </a:xfrm>
            <a:prstGeom prst="rect">
              <a:avLst/>
            </a:prstGeom>
            <a:noFill/>
          </p:spPr>
          <p:txBody>
            <a:bodyPr wrap="none" rtlCol="0">
              <a:spAutoFit/>
            </a:bodyPr>
            <a:lstStyle/>
            <a:p>
              <a:pPr defTabSz="457200"/>
              <a:r>
                <a:rPr lang="en-US" sz="1800" kern="1200" dirty="0">
                  <a:solidFill>
                    <a:srgbClr val="F09511"/>
                  </a:solidFill>
                  <a:latin typeface="+mj-lt"/>
                  <a:ea typeface="Arial Unicode MS" panose="020B0604020202020204" pitchFamily="34" charset="-128"/>
                  <a:cs typeface="Arial Unicode MS" panose="020B0604020202020204" pitchFamily="34" charset="-128"/>
                </a:rPr>
                <a:t>tough</a:t>
              </a:r>
            </a:p>
          </p:txBody>
        </p:sp>
        <p:sp>
          <p:nvSpPr>
            <p:cNvPr id="12" name="TextBox 11"/>
            <p:cNvSpPr txBox="1"/>
            <p:nvPr/>
          </p:nvSpPr>
          <p:spPr>
            <a:xfrm rot="20938315">
              <a:off x="6431521" y="4120545"/>
              <a:ext cx="428322" cy="369332"/>
            </a:xfrm>
            <a:prstGeom prst="rect">
              <a:avLst/>
            </a:prstGeom>
            <a:noFill/>
          </p:spPr>
          <p:txBody>
            <a:bodyPr wrap="none" rtlCol="0">
              <a:spAutoFit/>
            </a:bodyPr>
            <a:lstStyle/>
            <a:p>
              <a:pPr defTabSz="457200"/>
              <a:r>
                <a:rPr lang="en-US" sz="1800" kern="1200" dirty="0">
                  <a:solidFill>
                    <a:srgbClr val="F09511"/>
                  </a:solidFill>
                  <a:latin typeface="+mj-lt"/>
                  <a:ea typeface="Arial Unicode MS" panose="020B0604020202020204" pitchFamily="34" charset="-128"/>
                  <a:cs typeface="Arial Unicode MS" panose="020B0604020202020204" pitchFamily="34" charset="-128"/>
                </a:rPr>
                <a:t>hit</a:t>
              </a:r>
            </a:p>
          </p:txBody>
        </p:sp>
        <p:sp>
          <p:nvSpPr>
            <p:cNvPr id="13" name="TextBox 12"/>
            <p:cNvSpPr txBox="1"/>
            <p:nvPr/>
          </p:nvSpPr>
          <p:spPr>
            <a:xfrm>
              <a:off x="6663027" y="3762674"/>
              <a:ext cx="386234" cy="369332"/>
            </a:xfrm>
            <a:prstGeom prst="rect">
              <a:avLst/>
            </a:prstGeom>
            <a:noFill/>
          </p:spPr>
          <p:txBody>
            <a:bodyPr wrap="square" rtlCol="0">
              <a:spAutoFit/>
            </a:bodyPr>
            <a:lstStyle/>
            <a:p>
              <a:pPr defTabSz="457200"/>
              <a:r>
                <a:rPr lang="en-US" sz="1800" kern="1200" dirty="0">
                  <a:solidFill>
                    <a:srgbClr val="F09511"/>
                  </a:solidFill>
                  <a:latin typeface="+mj-lt"/>
                  <a:ea typeface="Arial Unicode MS" panose="020B0604020202020204" pitchFamily="34" charset="-128"/>
                  <a:cs typeface="Arial Unicode MS" panose="020B0604020202020204" pitchFamily="34" charset="-128"/>
                </a:rPr>
                <a:t>a</a:t>
              </a:r>
            </a:p>
          </p:txBody>
        </p:sp>
        <p:sp>
          <p:nvSpPr>
            <p:cNvPr id="14" name="TextBox 13"/>
            <p:cNvSpPr txBox="1"/>
            <p:nvPr/>
          </p:nvSpPr>
          <p:spPr>
            <a:xfrm rot="1236002">
              <a:off x="6011147" y="4721185"/>
              <a:ext cx="590226" cy="369332"/>
            </a:xfrm>
            <a:prstGeom prst="rect">
              <a:avLst/>
            </a:prstGeom>
            <a:noFill/>
          </p:spPr>
          <p:txBody>
            <a:bodyPr wrap="none" rtlCol="0">
              <a:spAutoFit/>
            </a:bodyPr>
            <a:lstStyle/>
            <a:p>
              <a:pPr defTabSz="457200"/>
              <a:r>
                <a:rPr lang="en-US" sz="1800" kern="1200" dirty="0">
                  <a:solidFill>
                    <a:srgbClr val="F09511"/>
                  </a:solidFill>
                  <a:latin typeface="+mj-lt"/>
                  <a:ea typeface="Arial Unicode MS" panose="020B0604020202020204" pitchFamily="34" charset="-128"/>
                  <a:cs typeface="Arial Unicode MS" panose="020B0604020202020204" pitchFamily="34" charset="-128"/>
                </a:rPr>
                <a:t>shot</a:t>
              </a:r>
            </a:p>
          </p:txBody>
        </p:sp>
      </p:grpSp>
      <p:sp>
        <p:nvSpPr>
          <p:cNvPr id="15" name="Rectangle 14"/>
          <p:cNvSpPr/>
          <p:nvPr/>
        </p:nvSpPr>
        <p:spPr>
          <a:xfrm>
            <a:off x="301671" y="1096219"/>
            <a:ext cx="4243387" cy="28575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mj-lt"/>
              </a:rPr>
              <a:t>Bag of Words</a:t>
            </a:r>
          </a:p>
        </p:txBody>
      </p:sp>
      <p:cxnSp>
        <p:nvCxnSpPr>
          <p:cNvPr id="17" name="Straight Connector 16"/>
          <p:cNvCxnSpPr/>
          <p:nvPr/>
        </p:nvCxnSpPr>
        <p:spPr>
          <a:xfrm>
            <a:off x="4587766" y="1523694"/>
            <a:ext cx="0" cy="3626069"/>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4598895" y="2154314"/>
            <a:ext cx="4545106" cy="2277547"/>
          </a:xfrm>
          <a:prstGeom prst="rect">
            <a:avLst/>
          </a:prstGeom>
          <a:noFill/>
        </p:spPr>
        <p:txBody>
          <a:bodyPr wrap="square" rtlCol="0">
            <a:spAutoFit/>
          </a:bodyPr>
          <a:lstStyle/>
          <a:p>
            <a:r>
              <a:rPr lang="en-US" sz="1600" dirty="0"/>
              <a:t>Example Text Changes:</a:t>
            </a:r>
          </a:p>
          <a:p>
            <a:pPr marL="742950" lvl="1" indent="-285750">
              <a:buFont typeface="Arial" panose="020B0604020202020204" pitchFamily="34" charset="0"/>
              <a:buChar char="•"/>
            </a:pPr>
            <a:r>
              <a:rPr lang="en-US" sz="1600" b="1" dirty="0"/>
              <a:t>Capitalization</a:t>
            </a:r>
          </a:p>
          <a:p>
            <a:pPr marL="1200150" lvl="2" indent="-285750">
              <a:buFont typeface="Arial" panose="020B0604020202020204" pitchFamily="34" charset="0"/>
              <a:buChar char="•"/>
            </a:pPr>
            <a:r>
              <a:rPr lang="en-US" sz="1600" dirty="0"/>
              <a:t>Coffee = coffee</a:t>
            </a:r>
          </a:p>
          <a:p>
            <a:pPr marL="742950" lvl="1" indent="-285750">
              <a:buFont typeface="Arial" panose="020B0604020202020204" pitchFamily="34" charset="0"/>
              <a:buChar char="•"/>
            </a:pPr>
            <a:r>
              <a:rPr lang="en-US" sz="1600" b="1" dirty="0"/>
              <a:t>Punctuation</a:t>
            </a:r>
          </a:p>
          <a:p>
            <a:pPr marL="1200150" lvl="2" indent="-285750">
              <a:buFont typeface="Arial" panose="020B0604020202020204" pitchFamily="34" charset="0"/>
              <a:buChar char="•"/>
            </a:pPr>
            <a:r>
              <a:rPr lang="en-US" sz="1600" dirty="0"/>
              <a:t>shot. = shot</a:t>
            </a:r>
          </a:p>
          <a:p>
            <a:pPr marL="742950" lvl="1" indent="-285750">
              <a:buFont typeface="Arial" panose="020B0604020202020204" pitchFamily="34" charset="0"/>
              <a:buChar char="•"/>
            </a:pPr>
            <a:r>
              <a:rPr lang="en-US" sz="1600" b="1" dirty="0"/>
              <a:t>Numbers</a:t>
            </a:r>
          </a:p>
          <a:p>
            <a:pPr marL="1200150" lvl="2" indent="-285750">
              <a:buFont typeface="Arial" panose="020B0604020202020204" pitchFamily="34" charset="0"/>
              <a:buChar char="•"/>
            </a:pPr>
            <a:r>
              <a:rPr lang="en-US" sz="1600" dirty="0"/>
              <a:t>One = 1 </a:t>
            </a:r>
            <a:r>
              <a:rPr lang="en-US" sz="1600" i="1" dirty="0"/>
              <a:t>or removed</a:t>
            </a:r>
          </a:p>
          <a:p>
            <a:pPr marL="742950" lvl="1" indent="-285750">
              <a:buFont typeface="Arial" panose="020B0604020202020204" pitchFamily="34" charset="0"/>
              <a:buChar char="•"/>
            </a:pPr>
            <a:r>
              <a:rPr lang="en-US" sz="1600" b="1" dirty="0" err="1"/>
              <a:t>Stopwords</a:t>
            </a:r>
            <a:endParaRPr lang="en-US" sz="1600" b="1" dirty="0"/>
          </a:p>
          <a:p>
            <a:pPr marL="868363" lvl="2" indent="-93663">
              <a:buFont typeface="Arial" panose="020B0604020202020204" pitchFamily="34" charset="0"/>
              <a:buChar char="•"/>
            </a:pPr>
            <a:r>
              <a:rPr lang="en-US" sz="1400" dirty="0"/>
              <a:t>Remove non-informative terms </a:t>
            </a:r>
            <a:r>
              <a:rPr lang="en-US" sz="1400" dirty="0" err="1"/>
              <a:t>ie</a:t>
            </a:r>
            <a:r>
              <a:rPr lang="en-US" sz="1400" dirty="0"/>
              <a:t> “and” “the”</a:t>
            </a:r>
          </a:p>
        </p:txBody>
      </p:sp>
      <p:sp>
        <p:nvSpPr>
          <p:cNvPr id="20" name="Rectangle 19"/>
          <p:cNvSpPr/>
          <p:nvPr/>
        </p:nvSpPr>
        <p:spPr>
          <a:xfrm>
            <a:off x="4663464" y="1106729"/>
            <a:ext cx="4243387" cy="858399"/>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Information is extracted based on frequency or weighting.  Steps are taken to aid aggregation.</a:t>
            </a:r>
          </a:p>
        </p:txBody>
      </p:sp>
      <p:cxnSp>
        <p:nvCxnSpPr>
          <p:cNvPr id="19" name="Straight Connector 18">
            <a:extLst>
              <a:ext uri="{FF2B5EF4-FFF2-40B4-BE49-F238E27FC236}">
                <a16:creationId xmlns:a16="http://schemas.microsoft.com/office/drawing/2014/main" id="{CEB27303-9A8E-0542-BEE6-A3876301640B}"/>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C68C51E-FC2D-5E46-812A-FE6A7ECA122A}"/>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420309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Library TM Functions</a:t>
            </a:r>
          </a:p>
        </p:txBody>
      </p:sp>
      <p:grpSp>
        <p:nvGrpSpPr>
          <p:cNvPr id="7" name="Group 6"/>
          <p:cNvGrpSpPr/>
          <p:nvPr/>
        </p:nvGrpSpPr>
        <p:grpSpPr>
          <a:xfrm>
            <a:off x="397125" y="957699"/>
            <a:ext cx="8122509" cy="805489"/>
            <a:chOff x="397125" y="881880"/>
            <a:chExt cx="8122509" cy="805489"/>
          </a:xfrm>
        </p:grpSpPr>
        <p:sp>
          <p:nvSpPr>
            <p:cNvPr id="9" name="TextBox 8"/>
            <p:cNvSpPr txBox="1"/>
            <p:nvPr/>
          </p:nvSpPr>
          <p:spPr>
            <a:xfrm>
              <a:off x="397125" y="881880"/>
              <a:ext cx="6317999" cy="338554"/>
            </a:xfrm>
            <a:prstGeom prst="rect">
              <a:avLst/>
            </a:prstGeom>
            <a:noFill/>
          </p:spPr>
          <p:txBody>
            <a:bodyPr wrap="square" rtlCol="0">
              <a:spAutoFit/>
            </a:bodyPr>
            <a:lstStyle/>
            <a:p>
              <a:pPr defTabSz="457200"/>
              <a:r>
                <a:rPr lang="en-US" sz="1600" dirty="0" err="1">
                  <a:latin typeface="+mj-lt"/>
                  <a:ea typeface="Arial Unicode MS" panose="020B0604020202020204" pitchFamily="34" charset="-128"/>
                  <a:cs typeface="Arial Unicode MS" panose="020B0604020202020204" pitchFamily="34" charset="-128"/>
                </a:rPr>
                <a:t>VCorpus</a:t>
              </a:r>
              <a:r>
                <a:rPr lang="en-US" sz="1600" dirty="0">
                  <a:latin typeface="+mj-lt"/>
                  <a:ea typeface="Arial Unicode MS" panose="020B0604020202020204" pitchFamily="34" charset="-128"/>
                  <a:cs typeface="Arial Unicode MS" panose="020B0604020202020204" pitchFamily="34" charset="-128"/>
                </a:rPr>
                <a:t> creates a corpus held in memory.</a:t>
              </a:r>
            </a:p>
          </p:txBody>
        </p:sp>
        <p:sp>
          <p:nvSpPr>
            <p:cNvPr id="8" name="Rectangle 7"/>
            <p:cNvSpPr/>
            <p:nvPr/>
          </p:nvSpPr>
          <p:spPr>
            <a:xfrm>
              <a:off x="473842" y="1155940"/>
              <a:ext cx="8045792" cy="531429"/>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sz="2400" kern="1200" dirty="0" err="1">
                  <a:solidFill>
                    <a:schemeClr val="bg1"/>
                  </a:solidFill>
                  <a:latin typeface="Consolas" panose="020B0609020204030204" pitchFamily="49" charset="0"/>
                  <a:cs typeface="Consolas" panose="020B0609020204030204" pitchFamily="49" charset="0"/>
                </a:rPr>
                <a:t>VCorpus</a:t>
              </a:r>
              <a:r>
                <a:rPr lang="en-US" sz="2400" kern="1200" dirty="0">
                  <a:solidFill>
                    <a:schemeClr val="bg1"/>
                  </a:solidFill>
                  <a:latin typeface="Consolas" panose="020B0609020204030204" pitchFamily="49" charset="0"/>
                  <a:cs typeface="Consolas" panose="020B0609020204030204" pitchFamily="49" charset="0"/>
                </a:rPr>
                <a:t>(source)</a:t>
              </a:r>
            </a:p>
          </p:txBody>
        </p:sp>
      </p:grpSp>
      <p:sp>
        <p:nvSpPr>
          <p:cNvPr id="18" name="Rectangle 17"/>
          <p:cNvSpPr/>
          <p:nvPr/>
        </p:nvSpPr>
        <p:spPr>
          <a:xfrm>
            <a:off x="549104" y="5565227"/>
            <a:ext cx="8045792" cy="42566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457200"/>
            <a:r>
              <a:rPr lang="en-US" sz="1600" u="sng" kern="1200" dirty="0">
                <a:solidFill>
                  <a:schemeClr val="bg1"/>
                </a:solidFill>
                <a:latin typeface="+mj-lt"/>
                <a:cs typeface="Arial Unicode MS" panose="020B0604020202020204" pitchFamily="34" charset="-128"/>
              </a:rPr>
              <a:t>Corpus</a:t>
            </a:r>
            <a:r>
              <a:rPr lang="en-US" sz="1600" kern="1200" dirty="0">
                <a:solidFill>
                  <a:schemeClr val="bg1"/>
                </a:solidFill>
                <a:latin typeface="+mj-lt"/>
                <a:cs typeface="Arial Unicode MS" panose="020B0604020202020204" pitchFamily="34" charset="-128"/>
              </a:rPr>
              <a:t>- A collection of documents that analysis will be based on.</a:t>
            </a:r>
          </a:p>
        </p:txBody>
      </p:sp>
      <p:sp>
        <p:nvSpPr>
          <p:cNvPr id="23" name="Date Placeholder 1">
            <a:extLst>
              <a:ext uri="{FF2B5EF4-FFF2-40B4-BE49-F238E27FC236}">
                <a16:creationId xmlns:a16="http://schemas.microsoft.com/office/drawing/2014/main" id="{71BACCBF-8F89-49EE-A943-FD10B64E0D4F}"/>
              </a:ext>
            </a:extLst>
          </p:cNvPr>
          <p:cNvSpPr txBox="1">
            <a:spLocks/>
          </p:cNvSpPr>
          <p:nvPr/>
        </p:nvSpPr>
        <p:spPr>
          <a:xfrm>
            <a:off x="628650" y="6356351"/>
            <a:ext cx="2057400" cy="365125"/>
          </a:xfrm>
          <a:prstGeom prst="rect">
            <a:avLst/>
          </a:prstGeom>
        </p:spPr>
        <p:txBody>
          <a:bodyPr vert="horz" lIns="91440" tIns="45720" rIns="91440" bIns="45720" rtlCol="0" anchor="ctr"/>
          <a:lstStyle>
            <a:defPPr>
              <a:defRPr lang="en-US"/>
            </a:defPPr>
            <a:lvl1pPr marL="0" algn="l"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700A58B-DD98-43D0-B791-721480A02982}" type="datetime1">
              <a:rPr lang="en-US" smtClean="0"/>
              <a:pPr/>
              <a:t>5/28/23</a:t>
            </a:fld>
            <a:endParaRPr lang="en-US"/>
          </a:p>
        </p:txBody>
      </p:sp>
      <p:sp>
        <p:nvSpPr>
          <p:cNvPr id="24" name="Slide Number Placeholder 3">
            <a:extLst>
              <a:ext uri="{FF2B5EF4-FFF2-40B4-BE49-F238E27FC236}">
                <a16:creationId xmlns:a16="http://schemas.microsoft.com/office/drawing/2014/main" id="{45BFEE4F-2B13-4049-9FF8-6F5FB2CDC1C0}"/>
              </a:ext>
            </a:extLst>
          </p:cNvPr>
          <p:cNvSpPr txBox="1">
            <a:spLocks/>
          </p:cNvSpPr>
          <p:nvPr/>
        </p:nvSpPr>
        <p:spPr>
          <a:xfrm>
            <a:off x="6457950" y="6356351"/>
            <a:ext cx="857250" cy="365125"/>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7290FF7-652B-4475-AEAB-8B1A5D23AE09}" type="slidenum">
              <a:rPr lang="en-US" smtClean="0"/>
              <a:pPr/>
              <a:t>29</a:t>
            </a:fld>
            <a:endParaRPr lang="en-US"/>
          </a:p>
        </p:txBody>
      </p:sp>
      <p:sp>
        <p:nvSpPr>
          <p:cNvPr id="20" name="Footer Placeholder 5">
            <a:extLst>
              <a:ext uri="{FF2B5EF4-FFF2-40B4-BE49-F238E27FC236}">
                <a16:creationId xmlns:a16="http://schemas.microsoft.com/office/drawing/2014/main" id="{08D36694-2562-4A47-BECE-C24715352601}"/>
              </a:ext>
            </a:extLst>
          </p:cNvPr>
          <p:cNvSpPr txBox="1">
            <a:spLocks/>
          </p:cNvSpPr>
          <p:nvPr/>
        </p:nvSpPr>
        <p:spPr>
          <a:xfrm>
            <a:off x="3028950" y="6356351"/>
            <a:ext cx="3086100" cy="365125"/>
          </a:xfrm>
          <a:prstGeom prst="rect">
            <a:avLst/>
          </a:prstGeom>
        </p:spPr>
        <p:txBody>
          <a:bodyPr vert="horz" lIns="91440" tIns="45720" rIns="91440" bIns="45720" rtlCol="0" anchor="ctr"/>
          <a:lstStyle>
            <a:defPPr>
              <a:defRPr lang="en-US"/>
            </a:defPPr>
            <a:lvl1pPr marL="0" algn="ct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Kwartler CSCI -96</a:t>
            </a:r>
            <a:endParaRPr lang="en-US" dirty="0"/>
          </a:p>
        </p:txBody>
      </p:sp>
      <p:pic>
        <p:nvPicPr>
          <p:cNvPr id="1026"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92871" y="3066699"/>
            <a:ext cx="946096" cy="94609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583324" y="1972390"/>
            <a:ext cx="1178015" cy="369332"/>
          </a:xfrm>
          <a:prstGeom prst="rect">
            <a:avLst/>
          </a:prstGeom>
          <a:noFill/>
        </p:spPr>
        <p:txBody>
          <a:bodyPr wrap="none" rtlCol="0">
            <a:spAutoFit/>
          </a:bodyPr>
          <a:lstStyle/>
          <a:p>
            <a:r>
              <a:rPr lang="en-US" b="1" u="sng" dirty="0"/>
              <a:t>Document</a:t>
            </a:r>
          </a:p>
        </p:txBody>
      </p:sp>
      <p:sp>
        <p:nvSpPr>
          <p:cNvPr id="21" name="TextBox 20"/>
          <p:cNvSpPr txBox="1"/>
          <p:nvPr/>
        </p:nvSpPr>
        <p:spPr>
          <a:xfrm>
            <a:off x="3464451" y="1972390"/>
            <a:ext cx="843501" cy="369332"/>
          </a:xfrm>
          <a:prstGeom prst="rect">
            <a:avLst/>
          </a:prstGeom>
          <a:noFill/>
        </p:spPr>
        <p:txBody>
          <a:bodyPr wrap="none" rtlCol="0">
            <a:spAutoFit/>
          </a:bodyPr>
          <a:lstStyle/>
          <a:p>
            <a:r>
              <a:rPr lang="en-US" b="1" u="sng" dirty="0"/>
              <a:t>Corpus</a:t>
            </a:r>
          </a:p>
        </p:txBody>
      </p:sp>
      <p:sp>
        <p:nvSpPr>
          <p:cNvPr id="22" name="TextBox 21"/>
          <p:cNvSpPr txBox="1"/>
          <p:nvPr/>
        </p:nvSpPr>
        <p:spPr>
          <a:xfrm>
            <a:off x="6609161" y="1972390"/>
            <a:ext cx="949042" cy="369332"/>
          </a:xfrm>
          <a:prstGeom prst="rect">
            <a:avLst/>
          </a:prstGeom>
          <a:noFill/>
        </p:spPr>
        <p:txBody>
          <a:bodyPr wrap="none" rtlCol="0">
            <a:spAutoFit/>
          </a:bodyPr>
          <a:lstStyle/>
          <a:p>
            <a:r>
              <a:rPr lang="en-US" b="1" u="sng" dirty="0"/>
              <a:t>Corpora</a:t>
            </a:r>
          </a:p>
        </p:txBody>
      </p:sp>
      <p:grpSp>
        <p:nvGrpSpPr>
          <p:cNvPr id="31" name="Group 30"/>
          <p:cNvGrpSpPr/>
          <p:nvPr/>
        </p:nvGrpSpPr>
        <p:grpSpPr>
          <a:xfrm>
            <a:off x="3011215" y="2814534"/>
            <a:ext cx="1749972" cy="1450427"/>
            <a:chOff x="3011215" y="2948152"/>
            <a:chExt cx="1749972" cy="1450427"/>
          </a:xfrm>
        </p:grpSpPr>
        <p:grpSp>
          <p:nvGrpSpPr>
            <p:cNvPr id="17" name="Group 16"/>
            <p:cNvGrpSpPr/>
            <p:nvPr/>
          </p:nvGrpSpPr>
          <p:grpSpPr>
            <a:xfrm>
              <a:off x="3040118" y="3078216"/>
              <a:ext cx="1692166" cy="1190298"/>
              <a:chOff x="3066941" y="3042744"/>
              <a:chExt cx="1692166" cy="1190298"/>
            </a:xfrm>
          </p:grpSpPr>
          <p:pic>
            <p:nvPicPr>
              <p:cNvPr id="25"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66941" y="3042744"/>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46779" y="3660228"/>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06455" y="3660228"/>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86293" y="3042744"/>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26617" y="3042744"/>
                <a:ext cx="572814" cy="572814"/>
              </a:xfrm>
              <a:prstGeom prst="rect">
                <a:avLst/>
              </a:prstGeom>
              <a:noFill/>
              <a:extLst>
                <a:ext uri="{909E8E84-426E-40DD-AFC4-6F175D3DCCD1}">
                  <a14:hiddenFill xmlns:a14="http://schemas.microsoft.com/office/drawing/2010/main">
                    <a:solidFill>
                      <a:srgbClr val="FFFFFF"/>
                    </a:solidFill>
                  </a14:hiddenFill>
                </a:ext>
              </a:extLst>
            </p:spPr>
          </p:pic>
        </p:grpSp>
        <p:sp>
          <p:nvSpPr>
            <p:cNvPr id="15" name="Rounded Rectangle 14"/>
            <p:cNvSpPr/>
            <p:nvPr/>
          </p:nvSpPr>
          <p:spPr>
            <a:xfrm>
              <a:off x="3011215" y="2948152"/>
              <a:ext cx="1749972" cy="1450427"/>
            </a:xfrm>
            <a:prstGeom prst="round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2" name="Group 31"/>
          <p:cNvGrpSpPr/>
          <p:nvPr/>
        </p:nvGrpSpPr>
        <p:grpSpPr>
          <a:xfrm>
            <a:off x="5817477" y="2470319"/>
            <a:ext cx="2523112" cy="2138856"/>
            <a:chOff x="5817477" y="2987565"/>
            <a:chExt cx="2523112" cy="2138856"/>
          </a:xfrm>
        </p:grpSpPr>
        <p:grpSp>
          <p:nvGrpSpPr>
            <p:cNvPr id="34" name="Group 33"/>
            <p:cNvGrpSpPr/>
            <p:nvPr/>
          </p:nvGrpSpPr>
          <p:grpSpPr>
            <a:xfrm>
              <a:off x="5817477" y="2987565"/>
              <a:ext cx="1185670" cy="982717"/>
              <a:chOff x="3011215" y="2948152"/>
              <a:chExt cx="1749972" cy="1450427"/>
            </a:xfrm>
          </p:grpSpPr>
          <p:grpSp>
            <p:nvGrpSpPr>
              <p:cNvPr id="35" name="Group 34"/>
              <p:cNvGrpSpPr/>
              <p:nvPr/>
            </p:nvGrpSpPr>
            <p:grpSpPr>
              <a:xfrm>
                <a:off x="3040118" y="3078216"/>
                <a:ext cx="1692166" cy="1190298"/>
                <a:chOff x="3066941" y="3042744"/>
                <a:chExt cx="1692166" cy="1190298"/>
              </a:xfrm>
            </p:grpSpPr>
            <p:pic>
              <p:nvPicPr>
                <p:cNvPr id="37"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66941" y="3042744"/>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46779" y="3660228"/>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06455" y="3660228"/>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86293" y="3042744"/>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26617" y="3042744"/>
                  <a:ext cx="572814" cy="572814"/>
                </a:xfrm>
                <a:prstGeom prst="rect">
                  <a:avLst/>
                </a:prstGeom>
                <a:noFill/>
                <a:extLst>
                  <a:ext uri="{909E8E84-426E-40DD-AFC4-6F175D3DCCD1}">
                    <a14:hiddenFill xmlns:a14="http://schemas.microsoft.com/office/drawing/2010/main">
                      <a:solidFill>
                        <a:srgbClr val="FFFFFF"/>
                      </a:solidFill>
                    </a14:hiddenFill>
                  </a:ext>
                </a:extLst>
              </p:spPr>
            </p:pic>
          </p:grpSp>
          <p:sp>
            <p:nvSpPr>
              <p:cNvPr id="36" name="Rounded Rectangle 35"/>
              <p:cNvSpPr/>
              <p:nvPr/>
            </p:nvSpPr>
            <p:spPr>
              <a:xfrm>
                <a:off x="3011215" y="2948152"/>
                <a:ext cx="1749972" cy="1450427"/>
              </a:xfrm>
              <a:prstGeom prst="round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2" name="Group 41"/>
            <p:cNvGrpSpPr/>
            <p:nvPr/>
          </p:nvGrpSpPr>
          <p:grpSpPr>
            <a:xfrm>
              <a:off x="7154919" y="2987565"/>
              <a:ext cx="1185670" cy="982717"/>
              <a:chOff x="3011215" y="2948152"/>
              <a:chExt cx="1749972" cy="1450427"/>
            </a:xfrm>
          </p:grpSpPr>
          <p:grpSp>
            <p:nvGrpSpPr>
              <p:cNvPr id="43" name="Group 42"/>
              <p:cNvGrpSpPr/>
              <p:nvPr/>
            </p:nvGrpSpPr>
            <p:grpSpPr>
              <a:xfrm>
                <a:off x="3040118" y="3078216"/>
                <a:ext cx="1692166" cy="1190298"/>
                <a:chOff x="3066941" y="3042744"/>
                <a:chExt cx="1692166" cy="1190298"/>
              </a:xfrm>
            </p:grpSpPr>
            <p:pic>
              <p:nvPicPr>
                <p:cNvPr id="45"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66941" y="3042744"/>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46779" y="3660228"/>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06455" y="3660228"/>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86293" y="3042744"/>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26617" y="3042744"/>
                  <a:ext cx="572814" cy="572814"/>
                </a:xfrm>
                <a:prstGeom prst="rect">
                  <a:avLst/>
                </a:prstGeom>
                <a:noFill/>
                <a:extLst>
                  <a:ext uri="{909E8E84-426E-40DD-AFC4-6F175D3DCCD1}">
                    <a14:hiddenFill xmlns:a14="http://schemas.microsoft.com/office/drawing/2010/main">
                      <a:solidFill>
                        <a:srgbClr val="FFFFFF"/>
                      </a:solidFill>
                    </a14:hiddenFill>
                  </a:ext>
                </a:extLst>
              </p:spPr>
            </p:pic>
          </p:grpSp>
          <p:sp>
            <p:nvSpPr>
              <p:cNvPr id="44" name="Rounded Rectangle 43"/>
              <p:cNvSpPr/>
              <p:nvPr/>
            </p:nvSpPr>
            <p:spPr>
              <a:xfrm>
                <a:off x="3011215" y="2948152"/>
                <a:ext cx="1749972" cy="1450427"/>
              </a:xfrm>
              <a:prstGeom prst="round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0" name="Group 49"/>
            <p:cNvGrpSpPr/>
            <p:nvPr/>
          </p:nvGrpSpPr>
          <p:grpSpPr>
            <a:xfrm>
              <a:off x="7154919" y="4143704"/>
              <a:ext cx="1185670" cy="982717"/>
              <a:chOff x="3011215" y="2948152"/>
              <a:chExt cx="1749972" cy="1450427"/>
            </a:xfrm>
          </p:grpSpPr>
          <p:grpSp>
            <p:nvGrpSpPr>
              <p:cNvPr id="51" name="Group 50"/>
              <p:cNvGrpSpPr/>
              <p:nvPr/>
            </p:nvGrpSpPr>
            <p:grpSpPr>
              <a:xfrm>
                <a:off x="3040118" y="3078216"/>
                <a:ext cx="1692166" cy="1190298"/>
                <a:chOff x="3066941" y="3042744"/>
                <a:chExt cx="1692166" cy="1190298"/>
              </a:xfrm>
            </p:grpSpPr>
            <p:pic>
              <p:nvPicPr>
                <p:cNvPr id="53"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66941" y="3042744"/>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46779" y="3660228"/>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06455" y="3660228"/>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86293" y="3042744"/>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26617" y="3042744"/>
                  <a:ext cx="572814" cy="572814"/>
                </a:xfrm>
                <a:prstGeom prst="rect">
                  <a:avLst/>
                </a:prstGeom>
                <a:noFill/>
                <a:extLst>
                  <a:ext uri="{909E8E84-426E-40DD-AFC4-6F175D3DCCD1}">
                    <a14:hiddenFill xmlns:a14="http://schemas.microsoft.com/office/drawing/2010/main">
                      <a:solidFill>
                        <a:srgbClr val="FFFFFF"/>
                      </a:solidFill>
                    </a14:hiddenFill>
                  </a:ext>
                </a:extLst>
              </p:spPr>
            </p:pic>
          </p:grpSp>
          <p:sp>
            <p:nvSpPr>
              <p:cNvPr id="52" name="Rounded Rectangle 51"/>
              <p:cNvSpPr/>
              <p:nvPr/>
            </p:nvSpPr>
            <p:spPr>
              <a:xfrm>
                <a:off x="3011215" y="2948152"/>
                <a:ext cx="1749972" cy="1450427"/>
              </a:xfrm>
              <a:prstGeom prst="round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8" name="Group 57"/>
            <p:cNvGrpSpPr/>
            <p:nvPr/>
          </p:nvGrpSpPr>
          <p:grpSpPr>
            <a:xfrm>
              <a:off x="5817477" y="4143704"/>
              <a:ext cx="1185670" cy="982717"/>
              <a:chOff x="3011215" y="2948152"/>
              <a:chExt cx="1749972" cy="1450427"/>
            </a:xfrm>
          </p:grpSpPr>
          <p:grpSp>
            <p:nvGrpSpPr>
              <p:cNvPr id="59" name="Group 58"/>
              <p:cNvGrpSpPr/>
              <p:nvPr/>
            </p:nvGrpSpPr>
            <p:grpSpPr>
              <a:xfrm>
                <a:off x="3040118" y="3078216"/>
                <a:ext cx="1692166" cy="1190298"/>
                <a:chOff x="3066941" y="3042744"/>
                <a:chExt cx="1692166" cy="1190298"/>
              </a:xfrm>
            </p:grpSpPr>
            <p:pic>
              <p:nvPicPr>
                <p:cNvPr id="61"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66941" y="3042744"/>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46779" y="3660228"/>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06455" y="3660228"/>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86293" y="3042744"/>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65"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26617" y="3042744"/>
                  <a:ext cx="572814" cy="572814"/>
                </a:xfrm>
                <a:prstGeom prst="rect">
                  <a:avLst/>
                </a:prstGeom>
                <a:noFill/>
                <a:extLst>
                  <a:ext uri="{909E8E84-426E-40DD-AFC4-6F175D3DCCD1}">
                    <a14:hiddenFill xmlns:a14="http://schemas.microsoft.com/office/drawing/2010/main">
                      <a:solidFill>
                        <a:srgbClr val="FFFFFF"/>
                      </a:solidFill>
                    </a14:hiddenFill>
                  </a:ext>
                </a:extLst>
              </p:spPr>
            </p:pic>
          </p:grpSp>
          <p:sp>
            <p:nvSpPr>
              <p:cNvPr id="60" name="Rounded Rectangle 59"/>
              <p:cNvSpPr/>
              <p:nvPr/>
            </p:nvSpPr>
            <p:spPr>
              <a:xfrm>
                <a:off x="3011215" y="2948152"/>
                <a:ext cx="1749972" cy="1450427"/>
              </a:xfrm>
              <a:prstGeom prst="round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cxnSp>
        <p:nvCxnSpPr>
          <p:cNvPr id="66" name="Straight Connector 65">
            <a:extLst>
              <a:ext uri="{FF2B5EF4-FFF2-40B4-BE49-F238E27FC236}">
                <a16:creationId xmlns:a16="http://schemas.microsoft.com/office/drawing/2014/main" id="{3EA9CBFC-BB36-FD49-81A5-0192359DEA63}"/>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E540A4B6-F866-8444-B5A4-786E3A30E184}"/>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98144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5"/>
          <p:cNvPicPr>
            <a:picLocks noChangeArrowheads="1"/>
          </p:cNvPicPr>
          <p:nvPr/>
        </p:nvPicPr>
        <p:blipFill rotWithShape="1">
          <a:blip r:embed="rId2" cstate="print">
            <a:extLst>
              <a:ext uri="{28A0092B-C50C-407E-A947-70E740481C1C}">
                <a14:useLocalDpi xmlns:a14="http://schemas.microsoft.com/office/drawing/2010/main" val="0"/>
              </a:ext>
            </a:extLst>
          </a:blip>
          <a:srcRect l="12725"/>
          <a:stretch/>
        </p:blipFill>
        <p:spPr bwMode="auto">
          <a:xfrm>
            <a:off x="3803514" y="2336599"/>
            <a:ext cx="4783274" cy="3421264"/>
          </a:xfrm>
          <a:prstGeom prst="rect">
            <a:avLst/>
          </a:prstGeom>
          <a:noFill/>
          <a:ln>
            <a:solidFill>
              <a:schemeClr val="tx1"/>
            </a:solid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3" name="Text Placeholder 2"/>
          <p:cNvSpPr>
            <a:spLocks noGrp="1"/>
          </p:cNvSpPr>
          <p:nvPr>
            <p:ph type="body" sz="half" idx="2"/>
          </p:nvPr>
        </p:nvSpPr>
        <p:spPr>
          <a:xfrm>
            <a:off x="142875" y="2340291"/>
            <a:ext cx="3436144" cy="3074671"/>
          </a:xfrm>
        </p:spPr>
        <p:txBody>
          <a:bodyPr/>
          <a:lstStyle/>
          <a:p>
            <a:pPr marL="111125" indent="-111125" defTabSz="457200">
              <a:buFont typeface="Arial"/>
              <a:buChar char="•"/>
            </a:pPr>
            <a:r>
              <a:rPr lang="en-US" sz="1800" b="1" dirty="0">
                <a:latin typeface="+mj-lt"/>
                <a:ea typeface="Arial Unicode MS" panose="020B0604020202020204" pitchFamily="34" charset="-128"/>
                <a:cs typeface="Arial Unicode MS" panose="020B0604020202020204" pitchFamily="34" charset="-128"/>
              </a:rPr>
              <a:t>Extract new insights from text</a:t>
            </a:r>
          </a:p>
          <a:p>
            <a:pPr marL="111125" indent="-111125" defTabSz="457200">
              <a:buFont typeface="Arial"/>
              <a:buChar char="•"/>
            </a:pPr>
            <a:r>
              <a:rPr lang="en-US" sz="1800" dirty="0">
                <a:latin typeface="+mj-lt"/>
                <a:ea typeface="Arial Unicode MS" panose="020B0604020202020204" pitchFamily="34" charset="-128"/>
                <a:cs typeface="Arial Unicode MS" panose="020B0604020202020204" pitchFamily="34" charset="-128"/>
              </a:rPr>
              <a:t>Let’s you drink from a fire hose of information</a:t>
            </a:r>
          </a:p>
          <a:p>
            <a:pPr marL="111125" indent="-111125" defTabSz="457200">
              <a:buFont typeface="Arial"/>
              <a:buChar char="•"/>
            </a:pPr>
            <a:r>
              <a:rPr lang="en-US" sz="1800" dirty="0">
                <a:latin typeface="+mj-lt"/>
                <a:ea typeface="Arial Unicode MS" panose="020B0604020202020204" pitchFamily="34" charset="-128"/>
                <a:cs typeface="Arial Unicode MS" panose="020B0604020202020204" pitchFamily="34" charset="-128"/>
              </a:rPr>
              <a:t>Language is hard; many unsolved problems</a:t>
            </a:r>
          </a:p>
          <a:p>
            <a:pPr marL="568325" lvl="1" indent="-111125" defTabSz="457200">
              <a:buFont typeface="Arial"/>
              <a:buChar char="•"/>
            </a:pPr>
            <a:r>
              <a:rPr lang="en-US" sz="1800" dirty="0">
                <a:latin typeface="+mj-lt"/>
                <a:ea typeface="Arial Unicode MS" panose="020B0604020202020204" pitchFamily="34" charset="-128"/>
                <a:cs typeface="Arial Unicode MS" panose="020B0604020202020204" pitchFamily="34" charset="-128"/>
              </a:rPr>
              <a:t>Unstructured</a:t>
            </a:r>
          </a:p>
          <a:p>
            <a:pPr marL="509588" lvl="1" indent="-52388" defTabSz="457200">
              <a:buFont typeface="Arial"/>
              <a:buChar char="•"/>
            </a:pPr>
            <a:r>
              <a:rPr lang="en-US" sz="1800" dirty="0">
                <a:latin typeface="+mj-lt"/>
                <a:ea typeface="Arial Unicode MS" panose="020B0604020202020204" pitchFamily="34" charset="-128"/>
                <a:cs typeface="Arial Unicode MS" panose="020B0604020202020204" pitchFamily="34" charset="-128"/>
              </a:rPr>
              <a:t> Expression is individualistic</a:t>
            </a:r>
          </a:p>
          <a:p>
            <a:pPr marL="568325" lvl="1" indent="-111125" defTabSz="457200">
              <a:buFont typeface="Arial"/>
              <a:buChar char="•"/>
            </a:pPr>
            <a:r>
              <a:rPr lang="en-US" sz="1800" dirty="0">
                <a:latin typeface="+mj-lt"/>
                <a:ea typeface="Arial Unicode MS" panose="020B0604020202020204" pitchFamily="34" charset="-128"/>
                <a:cs typeface="Arial Unicode MS" panose="020B0604020202020204" pitchFamily="34" charset="-128"/>
              </a:rPr>
              <a:t>Multi-language/cultural implications</a:t>
            </a:r>
          </a:p>
          <a:p>
            <a:endParaRPr lang="en-US" dirty="0">
              <a:latin typeface="+mj-lt"/>
            </a:endParaRPr>
          </a:p>
        </p:txBody>
      </p:sp>
      <p:sp>
        <p:nvSpPr>
          <p:cNvPr id="4" name="Date Placeholder 3"/>
          <p:cNvSpPr>
            <a:spLocks noGrp="1"/>
          </p:cNvSpPr>
          <p:nvPr>
            <p:ph type="dt" sz="half" idx="10"/>
          </p:nvPr>
        </p:nvSpPr>
        <p:spPr/>
        <p:txBody>
          <a:bodyPr/>
          <a:lstStyle/>
          <a:p>
            <a:fld id="{4142EED6-FC16-45B9-B8C4-2BC5DBA88325}" type="datetime1">
              <a:rPr lang="en-US" smtClean="0"/>
              <a:t>5/28/23</a:t>
            </a:fld>
            <a:endParaRPr lang="en-US" dirty="0"/>
          </a:p>
        </p:txBody>
      </p:sp>
      <p:sp>
        <p:nvSpPr>
          <p:cNvPr id="5" name="Slide Number Placeholder 4"/>
          <p:cNvSpPr>
            <a:spLocks noGrp="1"/>
          </p:cNvSpPr>
          <p:nvPr>
            <p:ph type="sldNum" sz="quarter" idx="12"/>
          </p:nvPr>
        </p:nvSpPr>
        <p:spPr/>
        <p:txBody>
          <a:bodyPr/>
          <a:lstStyle/>
          <a:p>
            <a:fld id="{37290FF7-652B-4475-AEAB-8B1A5D23AE09}" type="slidenum">
              <a:rPr lang="en-US" smtClean="0"/>
              <a:t>3</a:t>
            </a:fld>
            <a:endParaRPr lang="en-US"/>
          </a:p>
        </p:txBody>
      </p:sp>
      <p:sp>
        <p:nvSpPr>
          <p:cNvPr id="6" name="Title 5"/>
          <p:cNvSpPr>
            <a:spLocks noGrp="1"/>
          </p:cNvSpPr>
          <p:nvPr>
            <p:ph type="title"/>
          </p:nvPr>
        </p:nvSpPr>
        <p:spPr/>
        <p:txBody>
          <a:bodyPr/>
          <a:lstStyle/>
          <a:p>
            <a:r>
              <a:rPr lang="en-US" dirty="0"/>
              <a:t>What is Text Mining?</a:t>
            </a:r>
          </a:p>
        </p:txBody>
      </p:sp>
      <p:sp>
        <p:nvSpPr>
          <p:cNvPr id="9" name="Rectangle 8"/>
          <p:cNvSpPr/>
          <p:nvPr/>
        </p:nvSpPr>
        <p:spPr>
          <a:xfrm>
            <a:off x="3814763" y="1785938"/>
            <a:ext cx="4772025" cy="4857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mj-lt"/>
              </a:rPr>
              <a:t>After Text Mining</a:t>
            </a:r>
          </a:p>
        </p:txBody>
      </p:sp>
      <p:sp>
        <p:nvSpPr>
          <p:cNvPr id="11" name="Footer Placeholder 5">
            <a:extLst>
              <a:ext uri="{FF2B5EF4-FFF2-40B4-BE49-F238E27FC236}">
                <a16:creationId xmlns:a16="http://schemas.microsoft.com/office/drawing/2014/main" id="{0D32484F-813B-498D-8A79-E7FD292CD1D0}"/>
              </a:ext>
            </a:extLst>
          </p:cNvPr>
          <p:cNvSpPr>
            <a:spLocks noGrp="1"/>
          </p:cNvSpPr>
          <p:nvPr>
            <p:ph type="ftr" sz="quarter" idx="3"/>
          </p:nvPr>
        </p:nvSpPr>
        <p:spPr>
          <a:xfrm>
            <a:off x="3028950" y="6356351"/>
            <a:ext cx="3086100" cy="365125"/>
          </a:xfrm>
        </p:spPr>
        <p:txBody>
          <a:bodyPr/>
          <a:lstStyle/>
          <a:p>
            <a:r>
              <a:rPr lang="en-US" dirty="0"/>
              <a:t>Kwartler CSCI -96</a:t>
            </a:r>
          </a:p>
        </p:txBody>
      </p:sp>
      <p:cxnSp>
        <p:nvCxnSpPr>
          <p:cNvPr id="12" name="Straight Connector 11">
            <a:extLst>
              <a:ext uri="{FF2B5EF4-FFF2-40B4-BE49-F238E27FC236}">
                <a16:creationId xmlns:a16="http://schemas.microsoft.com/office/drawing/2014/main" id="{86F9FA7C-8B04-7C4E-8091-03D7FE03FF09}"/>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E7C3DF7C-39DF-AD4E-A0AD-644480037B75}"/>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1909769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Corpora Examples</a:t>
            </a:r>
          </a:p>
        </p:txBody>
      </p:sp>
      <p:sp>
        <p:nvSpPr>
          <p:cNvPr id="23" name="Date Placeholder 1">
            <a:extLst>
              <a:ext uri="{FF2B5EF4-FFF2-40B4-BE49-F238E27FC236}">
                <a16:creationId xmlns:a16="http://schemas.microsoft.com/office/drawing/2014/main" id="{71BACCBF-8F89-49EE-A943-FD10B64E0D4F}"/>
              </a:ext>
            </a:extLst>
          </p:cNvPr>
          <p:cNvSpPr txBox="1">
            <a:spLocks/>
          </p:cNvSpPr>
          <p:nvPr/>
        </p:nvSpPr>
        <p:spPr>
          <a:xfrm>
            <a:off x="628650" y="6356351"/>
            <a:ext cx="2057400" cy="365125"/>
          </a:xfrm>
          <a:prstGeom prst="rect">
            <a:avLst/>
          </a:prstGeom>
        </p:spPr>
        <p:txBody>
          <a:bodyPr vert="horz" lIns="91440" tIns="45720" rIns="91440" bIns="45720" rtlCol="0" anchor="ctr"/>
          <a:lstStyle>
            <a:defPPr>
              <a:defRPr lang="en-US"/>
            </a:defPPr>
            <a:lvl1pPr marL="0" algn="l"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700A58B-DD98-43D0-B791-721480A02982}" type="datetime1">
              <a:rPr lang="en-US" smtClean="0"/>
              <a:pPr/>
              <a:t>5/28/23</a:t>
            </a:fld>
            <a:endParaRPr lang="en-US"/>
          </a:p>
        </p:txBody>
      </p:sp>
      <p:sp>
        <p:nvSpPr>
          <p:cNvPr id="24" name="Slide Number Placeholder 3">
            <a:extLst>
              <a:ext uri="{FF2B5EF4-FFF2-40B4-BE49-F238E27FC236}">
                <a16:creationId xmlns:a16="http://schemas.microsoft.com/office/drawing/2014/main" id="{45BFEE4F-2B13-4049-9FF8-6F5FB2CDC1C0}"/>
              </a:ext>
            </a:extLst>
          </p:cNvPr>
          <p:cNvSpPr txBox="1">
            <a:spLocks/>
          </p:cNvSpPr>
          <p:nvPr/>
        </p:nvSpPr>
        <p:spPr>
          <a:xfrm>
            <a:off x="6457950" y="6356351"/>
            <a:ext cx="857250" cy="365125"/>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7290FF7-652B-4475-AEAB-8B1A5D23AE09}" type="slidenum">
              <a:rPr lang="en-US" smtClean="0"/>
              <a:pPr/>
              <a:t>30</a:t>
            </a:fld>
            <a:endParaRPr lang="en-US"/>
          </a:p>
        </p:txBody>
      </p:sp>
      <p:sp>
        <p:nvSpPr>
          <p:cNvPr id="20" name="Footer Placeholder 5">
            <a:extLst>
              <a:ext uri="{FF2B5EF4-FFF2-40B4-BE49-F238E27FC236}">
                <a16:creationId xmlns:a16="http://schemas.microsoft.com/office/drawing/2014/main" id="{08D36694-2562-4A47-BECE-C24715352601}"/>
              </a:ext>
            </a:extLst>
          </p:cNvPr>
          <p:cNvSpPr txBox="1">
            <a:spLocks/>
          </p:cNvSpPr>
          <p:nvPr/>
        </p:nvSpPr>
        <p:spPr>
          <a:xfrm>
            <a:off x="3028950" y="6356351"/>
            <a:ext cx="3086100" cy="365125"/>
          </a:xfrm>
          <a:prstGeom prst="rect">
            <a:avLst/>
          </a:prstGeom>
        </p:spPr>
        <p:txBody>
          <a:bodyPr vert="horz" lIns="91440" tIns="45720" rIns="91440" bIns="45720" rtlCol="0" anchor="ctr"/>
          <a:lstStyle>
            <a:defPPr>
              <a:defRPr lang="en-US"/>
            </a:defPPr>
            <a:lvl1pPr marL="0" algn="ct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Kwartler CSCI -96</a:t>
            </a:r>
            <a:endParaRPr lang="en-US" dirty="0"/>
          </a:p>
        </p:txBody>
      </p:sp>
      <p:pic>
        <p:nvPicPr>
          <p:cNvPr id="1026"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60805" y="3201169"/>
            <a:ext cx="946096" cy="94609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892867" y="1098330"/>
            <a:ext cx="881973" cy="369332"/>
          </a:xfrm>
          <a:prstGeom prst="rect">
            <a:avLst/>
          </a:prstGeom>
          <a:noFill/>
        </p:spPr>
        <p:txBody>
          <a:bodyPr wrap="none" rtlCol="0">
            <a:spAutoFit/>
          </a:bodyPr>
          <a:lstStyle/>
          <a:p>
            <a:r>
              <a:rPr lang="en-US" b="1" u="sng" dirty="0"/>
              <a:t>Hamlet</a:t>
            </a:r>
          </a:p>
        </p:txBody>
      </p:sp>
      <p:sp>
        <p:nvSpPr>
          <p:cNvPr id="21" name="TextBox 20"/>
          <p:cNvSpPr txBox="1"/>
          <p:nvPr/>
        </p:nvSpPr>
        <p:spPr>
          <a:xfrm>
            <a:off x="2899675" y="1057989"/>
            <a:ext cx="2424446" cy="369332"/>
          </a:xfrm>
          <a:prstGeom prst="rect">
            <a:avLst/>
          </a:prstGeom>
          <a:noFill/>
        </p:spPr>
        <p:txBody>
          <a:bodyPr wrap="none" rtlCol="0">
            <a:spAutoFit/>
          </a:bodyPr>
          <a:lstStyle/>
          <a:p>
            <a:r>
              <a:rPr lang="en-US" b="1" u="sng" dirty="0"/>
              <a:t>All </a:t>
            </a:r>
            <a:r>
              <a:rPr lang="en-US" b="1" u="sng" dirty="0" err="1"/>
              <a:t>Shakespearn</a:t>
            </a:r>
            <a:r>
              <a:rPr lang="en-US" b="1" u="sng" dirty="0"/>
              <a:t> Works</a:t>
            </a:r>
          </a:p>
        </p:txBody>
      </p:sp>
      <p:sp>
        <p:nvSpPr>
          <p:cNvPr id="22" name="TextBox 21"/>
          <p:cNvSpPr txBox="1"/>
          <p:nvPr/>
        </p:nvSpPr>
        <p:spPr>
          <a:xfrm>
            <a:off x="6075373" y="1031095"/>
            <a:ext cx="2372637" cy="646331"/>
          </a:xfrm>
          <a:prstGeom prst="rect">
            <a:avLst/>
          </a:prstGeom>
          <a:noFill/>
        </p:spPr>
        <p:txBody>
          <a:bodyPr wrap="none" rtlCol="0">
            <a:spAutoFit/>
          </a:bodyPr>
          <a:lstStyle/>
          <a:p>
            <a:pPr algn="ctr"/>
            <a:r>
              <a:rPr lang="en-US" b="1" u="sng" dirty="0"/>
              <a:t>Shakespeare, Chaucer, </a:t>
            </a:r>
          </a:p>
          <a:p>
            <a:pPr algn="ctr"/>
            <a:r>
              <a:rPr lang="en-US" b="1" u="sng" dirty="0"/>
              <a:t>Alcott &amp; Dickens</a:t>
            </a:r>
          </a:p>
        </p:txBody>
      </p:sp>
      <p:grpSp>
        <p:nvGrpSpPr>
          <p:cNvPr id="31" name="Group 30"/>
          <p:cNvGrpSpPr/>
          <p:nvPr/>
        </p:nvGrpSpPr>
        <p:grpSpPr>
          <a:xfrm>
            <a:off x="3236912" y="2949004"/>
            <a:ext cx="1749972" cy="1450427"/>
            <a:chOff x="3011215" y="2948152"/>
            <a:chExt cx="1749972" cy="1450427"/>
          </a:xfrm>
        </p:grpSpPr>
        <p:grpSp>
          <p:nvGrpSpPr>
            <p:cNvPr id="17" name="Group 16"/>
            <p:cNvGrpSpPr/>
            <p:nvPr/>
          </p:nvGrpSpPr>
          <p:grpSpPr>
            <a:xfrm>
              <a:off x="3040118" y="3078216"/>
              <a:ext cx="1692166" cy="1190298"/>
              <a:chOff x="3066941" y="3042744"/>
              <a:chExt cx="1692166" cy="1190298"/>
            </a:xfrm>
          </p:grpSpPr>
          <p:pic>
            <p:nvPicPr>
              <p:cNvPr id="25"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66941" y="3042744"/>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46779" y="3660228"/>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06455" y="3660228"/>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86293" y="3042744"/>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26617" y="3042744"/>
                <a:ext cx="572814" cy="572814"/>
              </a:xfrm>
              <a:prstGeom prst="rect">
                <a:avLst/>
              </a:prstGeom>
              <a:noFill/>
              <a:extLst>
                <a:ext uri="{909E8E84-426E-40DD-AFC4-6F175D3DCCD1}">
                  <a14:hiddenFill xmlns:a14="http://schemas.microsoft.com/office/drawing/2010/main">
                    <a:solidFill>
                      <a:srgbClr val="FFFFFF"/>
                    </a:solidFill>
                  </a14:hiddenFill>
                </a:ext>
              </a:extLst>
            </p:spPr>
          </p:pic>
        </p:grpSp>
        <p:sp>
          <p:nvSpPr>
            <p:cNvPr id="15" name="Rounded Rectangle 14"/>
            <p:cNvSpPr/>
            <p:nvPr/>
          </p:nvSpPr>
          <p:spPr>
            <a:xfrm>
              <a:off x="3011215" y="2948152"/>
              <a:ext cx="1749972" cy="1450427"/>
            </a:xfrm>
            <a:prstGeom prst="round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2" name="Group 31"/>
          <p:cNvGrpSpPr/>
          <p:nvPr/>
        </p:nvGrpSpPr>
        <p:grpSpPr>
          <a:xfrm>
            <a:off x="6000135" y="2604789"/>
            <a:ext cx="2523112" cy="2138856"/>
            <a:chOff x="5817477" y="2987565"/>
            <a:chExt cx="2523112" cy="2138856"/>
          </a:xfrm>
        </p:grpSpPr>
        <p:grpSp>
          <p:nvGrpSpPr>
            <p:cNvPr id="34" name="Group 33"/>
            <p:cNvGrpSpPr/>
            <p:nvPr/>
          </p:nvGrpSpPr>
          <p:grpSpPr>
            <a:xfrm>
              <a:off x="5817477" y="2987565"/>
              <a:ext cx="1185670" cy="982717"/>
              <a:chOff x="3011215" y="2948152"/>
              <a:chExt cx="1749972" cy="1450427"/>
            </a:xfrm>
          </p:grpSpPr>
          <p:grpSp>
            <p:nvGrpSpPr>
              <p:cNvPr id="35" name="Group 34"/>
              <p:cNvGrpSpPr/>
              <p:nvPr/>
            </p:nvGrpSpPr>
            <p:grpSpPr>
              <a:xfrm>
                <a:off x="3040118" y="3078216"/>
                <a:ext cx="1692166" cy="1190298"/>
                <a:chOff x="3066941" y="3042744"/>
                <a:chExt cx="1692166" cy="1190298"/>
              </a:xfrm>
            </p:grpSpPr>
            <p:pic>
              <p:nvPicPr>
                <p:cNvPr id="37"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66941" y="3042744"/>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46779" y="3660228"/>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06455" y="3660228"/>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86293" y="3042744"/>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26617" y="3042744"/>
                  <a:ext cx="572814" cy="572814"/>
                </a:xfrm>
                <a:prstGeom prst="rect">
                  <a:avLst/>
                </a:prstGeom>
                <a:noFill/>
                <a:extLst>
                  <a:ext uri="{909E8E84-426E-40DD-AFC4-6F175D3DCCD1}">
                    <a14:hiddenFill xmlns:a14="http://schemas.microsoft.com/office/drawing/2010/main">
                      <a:solidFill>
                        <a:srgbClr val="FFFFFF"/>
                      </a:solidFill>
                    </a14:hiddenFill>
                  </a:ext>
                </a:extLst>
              </p:spPr>
            </p:pic>
          </p:grpSp>
          <p:sp>
            <p:nvSpPr>
              <p:cNvPr id="36" name="Rounded Rectangle 35"/>
              <p:cNvSpPr/>
              <p:nvPr/>
            </p:nvSpPr>
            <p:spPr>
              <a:xfrm>
                <a:off x="3011215" y="2948152"/>
                <a:ext cx="1749972" cy="1450427"/>
              </a:xfrm>
              <a:prstGeom prst="round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2" name="Group 41"/>
            <p:cNvGrpSpPr/>
            <p:nvPr/>
          </p:nvGrpSpPr>
          <p:grpSpPr>
            <a:xfrm>
              <a:off x="7154919" y="2987565"/>
              <a:ext cx="1185670" cy="982717"/>
              <a:chOff x="3011215" y="2948152"/>
              <a:chExt cx="1749972" cy="1450427"/>
            </a:xfrm>
          </p:grpSpPr>
          <p:grpSp>
            <p:nvGrpSpPr>
              <p:cNvPr id="43" name="Group 42"/>
              <p:cNvGrpSpPr/>
              <p:nvPr/>
            </p:nvGrpSpPr>
            <p:grpSpPr>
              <a:xfrm>
                <a:off x="3040118" y="3078216"/>
                <a:ext cx="1692166" cy="1190298"/>
                <a:chOff x="3066941" y="3042744"/>
                <a:chExt cx="1692166" cy="1190298"/>
              </a:xfrm>
            </p:grpSpPr>
            <p:pic>
              <p:nvPicPr>
                <p:cNvPr id="45"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66941" y="3042744"/>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46779" y="3660228"/>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06455" y="3660228"/>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86293" y="3042744"/>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26617" y="3042744"/>
                  <a:ext cx="572814" cy="572814"/>
                </a:xfrm>
                <a:prstGeom prst="rect">
                  <a:avLst/>
                </a:prstGeom>
                <a:noFill/>
                <a:extLst>
                  <a:ext uri="{909E8E84-426E-40DD-AFC4-6F175D3DCCD1}">
                    <a14:hiddenFill xmlns:a14="http://schemas.microsoft.com/office/drawing/2010/main">
                      <a:solidFill>
                        <a:srgbClr val="FFFFFF"/>
                      </a:solidFill>
                    </a14:hiddenFill>
                  </a:ext>
                </a:extLst>
              </p:spPr>
            </p:pic>
          </p:grpSp>
          <p:sp>
            <p:nvSpPr>
              <p:cNvPr id="44" name="Rounded Rectangle 43"/>
              <p:cNvSpPr/>
              <p:nvPr/>
            </p:nvSpPr>
            <p:spPr>
              <a:xfrm>
                <a:off x="3011215" y="2948152"/>
                <a:ext cx="1749972" cy="1450427"/>
              </a:xfrm>
              <a:prstGeom prst="round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0" name="Group 49"/>
            <p:cNvGrpSpPr/>
            <p:nvPr/>
          </p:nvGrpSpPr>
          <p:grpSpPr>
            <a:xfrm>
              <a:off x="7154919" y="4143704"/>
              <a:ext cx="1185670" cy="982717"/>
              <a:chOff x="3011215" y="2948152"/>
              <a:chExt cx="1749972" cy="1450427"/>
            </a:xfrm>
          </p:grpSpPr>
          <p:grpSp>
            <p:nvGrpSpPr>
              <p:cNvPr id="51" name="Group 50"/>
              <p:cNvGrpSpPr/>
              <p:nvPr/>
            </p:nvGrpSpPr>
            <p:grpSpPr>
              <a:xfrm>
                <a:off x="3040118" y="3078216"/>
                <a:ext cx="1692166" cy="1190298"/>
                <a:chOff x="3066941" y="3042744"/>
                <a:chExt cx="1692166" cy="1190298"/>
              </a:xfrm>
            </p:grpSpPr>
            <p:pic>
              <p:nvPicPr>
                <p:cNvPr id="53"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66941" y="3042744"/>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46779" y="3660228"/>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06455" y="3660228"/>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86293" y="3042744"/>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26617" y="3042744"/>
                  <a:ext cx="572814" cy="572814"/>
                </a:xfrm>
                <a:prstGeom prst="rect">
                  <a:avLst/>
                </a:prstGeom>
                <a:noFill/>
                <a:extLst>
                  <a:ext uri="{909E8E84-426E-40DD-AFC4-6F175D3DCCD1}">
                    <a14:hiddenFill xmlns:a14="http://schemas.microsoft.com/office/drawing/2010/main">
                      <a:solidFill>
                        <a:srgbClr val="FFFFFF"/>
                      </a:solidFill>
                    </a14:hiddenFill>
                  </a:ext>
                </a:extLst>
              </p:spPr>
            </p:pic>
          </p:grpSp>
          <p:sp>
            <p:nvSpPr>
              <p:cNvPr id="52" name="Rounded Rectangle 51"/>
              <p:cNvSpPr/>
              <p:nvPr/>
            </p:nvSpPr>
            <p:spPr>
              <a:xfrm>
                <a:off x="3011215" y="2948152"/>
                <a:ext cx="1749972" cy="1450427"/>
              </a:xfrm>
              <a:prstGeom prst="round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8" name="Group 57"/>
            <p:cNvGrpSpPr/>
            <p:nvPr/>
          </p:nvGrpSpPr>
          <p:grpSpPr>
            <a:xfrm>
              <a:off x="5817477" y="4143704"/>
              <a:ext cx="1185670" cy="982717"/>
              <a:chOff x="3011215" y="2948152"/>
              <a:chExt cx="1749972" cy="1450427"/>
            </a:xfrm>
          </p:grpSpPr>
          <p:grpSp>
            <p:nvGrpSpPr>
              <p:cNvPr id="59" name="Group 58"/>
              <p:cNvGrpSpPr/>
              <p:nvPr/>
            </p:nvGrpSpPr>
            <p:grpSpPr>
              <a:xfrm>
                <a:off x="3040118" y="3078216"/>
                <a:ext cx="1692166" cy="1190298"/>
                <a:chOff x="3066941" y="3042744"/>
                <a:chExt cx="1692166" cy="1190298"/>
              </a:xfrm>
            </p:grpSpPr>
            <p:pic>
              <p:nvPicPr>
                <p:cNvPr id="61"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66941" y="3042744"/>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46779" y="3660228"/>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06455" y="3660228"/>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86293" y="3042744"/>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65"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26617" y="3042744"/>
                  <a:ext cx="572814" cy="572814"/>
                </a:xfrm>
                <a:prstGeom prst="rect">
                  <a:avLst/>
                </a:prstGeom>
                <a:noFill/>
                <a:extLst>
                  <a:ext uri="{909E8E84-426E-40DD-AFC4-6F175D3DCCD1}">
                    <a14:hiddenFill xmlns:a14="http://schemas.microsoft.com/office/drawing/2010/main">
                      <a:solidFill>
                        <a:srgbClr val="FFFFFF"/>
                      </a:solidFill>
                    </a14:hiddenFill>
                  </a:ext>
                </a:extLst>
              </p:spPr>
            </p:pic>
          </p:grpSp>
          <p:sp>
            <p:nvSpPr>
              <p:cNvPr id="60" name="Rounded Rectangle 59"/>
              <p:cNvSpPr/>
              <p:nvPr/>
            </p:nvSpPr>
            <p:spPr>
              <a:xfrm>
                <a:off x="3011215" y="2948152"/>
                <a:ext cx="1749972" cy="1450427"/>
              </a:xfrm>
              <a:prstGeom prst="round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66" name="TextBox 65">
            <a:extLst>
              <a:ext uri="{FF2B5EF4-FFF2-40B4-BE49-F238E27FC236}">
                <a16:creationId xmlns:a16="http://schemas.microsoft.com/office/drawing/2014/main" id="{0C1B7111-A592-9C4F-B4B9-830A5373BD43}"/>
              </a:ext>
            </a:extLst>
          </p:cNvPr>
          <p:cNvSpPr txBox="1"/>
          <p:nvPr/>
        </p:nvSpPr>
        <p:spPr>
          <a:xfrm>
            <a:off x="6389049" y="1909482"/>
            <a:ext cx="1745285" cy="523220"/>
          </a:xfrm>
          <a:prstGeom prst="rect">
            <a:avLst/>
          </a:prstGeom>
          <a:noFill/>
        </p:spPr>
        <p:txBody>
          <a:bodyPr wrap="none" rtlCol="0">
            <a:spAutoFit/>
          </a:bodyPr>
          <a:lstStyle/>
          <a:p>
            <a:pPr algn="ctr"/>
            <a:r>
              <a:rPr lang="en-US" sz="1400" dirty="0"/>
              <a:t>Inter-subject/author</a:t>
            </a:r>
          </a:p>
          <a:p>
            <a:pPr algn="ctr"/>
            <a:r>
              <a:rPr lang="en-US" sz="1400" dirty="0"/>
              <a:t>Comparative Analysis</a:t>
            </a:r>
          </a:p>
        </p:txBody>
      </p:sp>
      <p:sp>
        <p:nvSpPr>
          <p:cNvPr id="67" name="TextBox 66">
            <a:extLst>
              <a:ext uri="{FF2B5EF4-FFF2-40B4-BE49-F238E27FC236}">
                <a16:creationId xmlns:a16="http://schemas.microsoft.com/office/drawing/2014/main" id="{78E1CAAC-5EA7-C246-A70A-DC1BBBF63BC1}"/>
              </a:ext>
            </a:extLst>
          </p:cNvPr>
          <p:cNvSpPr txBox="1"/>
          <p:nvPr/>
        </p:nvSpPr>
        <p:spPr>
          <a:xfrm>
            <a:off x="3348806" y="1909482"/>
            <a:ext cx="1526187" cy="523220"/>
          </a:xfrm>
          <a:prstGeom prst="rect">
            <a:avLst/>
          </a:prstGeom>
          <a:noFill/>
        </p:spPr>
        <p:txBody>
          <a:bodyPr wrap="none" rtlCol="0">
            <a:spAutoFit/>
          </a:bodyPr>
          <a:lstStyle/>
          <a:p>
            <a:pPr algn="ctr"/>
            <a:r>
              <a:rPr lang="en-US" sz="1400" dirty="0"/>
              <a:t>Intra-subject </a:t>
            </a:r>
          </a:p>
          <a:p>
            <a:pPr algn="ctr"/>
            <a:r>
              <a:rPr lang="en-US" sz="1400" dirty="0"/>
              <a:t>Collective Analysis</a:t>
            </a:r>
          </a:p>
        </p:txBody>
      </p:sp>
      <p:sp>
        <p:nvSpPr>
          <p:cNvPr id="68" name="TextBox 67">
            <a:extLst>
              <a:ext uri="{FF2B5EF4-FFF2-40B4-BE49-F238E27FC236}">
                <a16:creationId xmlns:a16="http://schemas.microsoft.com/office/drawing/2014/main" id="{6A909342-D05D-9E4A-B40A-A28720C12576}"/>
              </a:ext>
            </a:extLst>
          </p:cNvPr>
          <p:cNvSpPr txBox="1"/>
          <p:nvPr/>
        </p:nvSpPr>
        <p:spPr>
          <a:xfrm>
            <a:off x="649499" y="1909482"/>
            <a:ext cx="1368708" cy="523220"/>
          </a:xfrm>
          <a:prstGeom prst="rect">
            <a:avLst/>
          </a:prstGeom>
          <a:noFill/>
        </p:spPr>
        <p:txBody>
          <a:bodyPr wrap="none" rtlCol="0">
            <a:spAutoFit/>
          </a:bodyPr>
          <a:lstStyle/>
          <a:p>
            <a:pPr algn="ctr"/>
            <a:r>
              <a:rPr lang="en-US" sz="1400" dirty="0"/>
              <a:t>Intra-document </a:t>
            </a:r>
          </a:p>
          <a:p>
            <a:pPr algn="ctr"/>
            <a:r>
              <a:rPr lang="en-US" sz="1400" dirty="0"/>
              <a:t>Analysis</a:t>
            </a:r>
          </a:p>
        </p:txBody>
      </p:sp>
      <p:cxnSp>
        <p:nvCxnSpPr>
          <p:cNvPr id="69" name="Straight Connector 68">
            <a:extLst>
              <a:ext uri="{FF2B5EF4-FFF2-40B4-BE49-F238E27FC236}">
                <a16:creationId xmlns:a16="http://schemas.microsoft.com/office/drawing/2014/main" id="{A2455D84-C139-3B42-9520-9F266403E2ED}"/>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0A5F2A1E-2295-724A-9EEF-2FF413A2D270}"/>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69911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P spid="66" grpId="0"/>
      <p:bldP spid="67"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Library TM Functions</a:t>
            </a:r>
          </a:p>
        </p:txBody>
      </p:sp>
      <p:grpSp>
        <p:nvGrpSpPr>
          <p:cNvPr id="7" name="Group 6"/>
          <p:cNvGrpSpPr/>
          <p:nvPr/>
        </p:nvGrpSpPr>
        <p:grpSpPr>
          <a:xfrm>
            <a:off x="397125" y="1159404"/>
            <a:ext cx="8122509" cy="805489"/>
            <a:chOff x="397125" y="881880"/>
            <a:chExt cx="8122509" cy="805489"/>
          </a:xfrm>
        </p:grpSpPr>
        <p:sp>
          <p:nvSpPr>
            <p:cNvPr id="9" name="TextBox 8"/>
            <p:cNvSpPr txBox="1"/>
            <p:nvPr/>
          </p:nvSpPr>
          <p:spPr>
            <a:xfrm>
              <a:off x="397125" y="881880"/>
              <a:ext cx="6317999" cy="338554"/>
            </a:xfrm>
            <a:prstGeom prst="rect">
              <a:avLst/>
            </a:prstGeom>
            <a:noFill/>
          </p:spPr>
          <p:txBody>
            <a:bodyPr wrap="square" rtlCol="0">
              <a:spAutoFit/>
            </a:bodyPr>
            <a:lstStyle/>
            <a:p>
              <a:pPr defTabSz="457200"/>
              <a:r>
                <a:rPr lang="en-US" sz="1600" dirty="0" err="1">
                  <a:latin typeface="+mj-lt"/>
                  <a:ea typeface="Arial Unicode MS" panose="020B0604020202020204" pitchFamily="34" charset="-128"/>
                  <a:cs typeface="Arial Unicode MS" panose="020B0604020202020204" pitchFamily="34" charset="-128"/>
                </a:rPr>
                <a:t>VCorpus</a:t>
              </a:r>
              <a:r>
                <a:rPr lang="en-US" sz="1600" dirty="0">
                  <a:latin typeface="+mj-lt"/>
                  <a:ea typeface="Arial Unicode MS" panose="020B0604020202020204" pitchFamily="34" charset="-128"/>
                  <a:cs typeface="Arial Unicode MS" panose="020B0604020202020204" pitchFamily="34" charset="-128"/>
                </a:rPr>
                <a:t> creates a corpus held in memory.</a:t>
              </a:r>
            </a:p>
          </p:txBody>
        </p:sp>
        <p:sp>
          <p:nvSpPr>
            <p:cNvPr id="8" name="Rectangle 7"/>
            <p:cNvSpPr/>
            <p:nvPr/>
          </p:nvSpPr>
          <p:spPr>
            <a:xfrm>
              <a:off x="473842" y="1155940"/>
              <a:ext cx="8045792" cy="531429"/>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sz="2400" kern="1200" dirty="0" err="1">
                  <a:solidFill>
                    <a:schemeClr val="bg1"/>
                  </a:solidFill>
                  <a:latin typeface="Consolas" panose="020B0609020204030204" pitchFamily="49" charset="0"/>
                  <a:cs typeface="Consolas" panose="020B0609020204030204" pitchFamily="49" charset="0"/>
                </a:rPr>
                <a:t>VCorpus</a:t>
              </a:r>
              <a:r>
                <a:rPr lang="en-US" sz="2400" kern="1200" dirty="0">
                  <a:solidFill>
                    <a:schemeClr val="bg1"/>
                  </a:solidFill>
                  <a:latin typeface="Consolas" panose="020B0609020204030204" pitchFamily="49" charset="0"/>
                  <a:cs typeface="Consolas" panose="020B0609020204030204" pitchFamily="49" charset="0"/>
                </a:rPr>
                <a:t>(source)</a:t>
              </a:r>
            </a:p>
          </p:txBody>
        </p:sp>
      </p:grpSp>
      <p:grpSp>
        <p:nvGrpSpPr>
          <p:cNvPr id="10" name="Group 9"/>
          <p:cNvGrpSpPr/>
          <p:nvPr/>
        </p:nvGrpSpPr>
        <p:grpSpPr>
          <a:xfrm>
            <a:off x="405650" y="1929323"/>
            <a:ext cx="8113984" cy="814012"/>
            <a:chOff x="405650" y="2070333"/>
            <a:chExt cx="8113984" cy="814012"/>
          </a:xfrm>
        </p:grpSpPr>
        <p:sp>
          <p:nvSpPr>
            <p:cNvPr id="11" name="Rectangle 10"/>
            <p:cNvSpPr/>
            <p:nvPr/>
          </p:nvSpPr>
          <p:spPr>
            <a:xfrm>
              <a:off x="473842" y="2352916"/>
              <a:ext cx="8045792" cy="531429"/>
            </a:xfrm>
            <a:prstGeom prst="rect">
              <a:avLst/>
            </a:prstGeom>
            <a:solidFill>
              <a:srgbClr val="A6A6A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sz="2400" kern="1200" dirty="0" err="1">
                  <a:solidFill>
                    <a:schemeClr val="bg1"/>
                  </a:solidFill>
                  <a:latin typeface="Consolas" panose="020B0609020204030204" pitchFamily="49" charset="0"/>
                  <a:cs typeface="Consolas" panose="020B0609020204030204" pitchFamily="49" charset="0"/>
                </a:rPr>
                <a:t>tm_map</a:t>
              </a:r>
              <a:r>
                <a:rPr lang="en-US" sz="2400" kern="1200" dirty="0">
                  <a:solidFill>
                    <a:schemeClr val="bg1"/>
                  </a:solidFill>
                  <a:latin typeface="Consolas" panose="020B0609020204030204" pitchFamily="49" charset="0"/>
                  <a:cs typeface="Consolas" panose="020B0609020204030204" pitchFamily="49" charset="0"/>
                </a:rPr>
                <a:t>(corpus, function)</a:t>
              </a:r>
            </a:p>
          </p:txBody>
        </p:sp>
        <p:sp>
          <p:nvSpPr>
            <p:cNvPr id="12" name="TextBox 11"/>
            <p:cNvSpPr txBox="1"/>
            <p:nvPr/>
          </p:nvSpPr>
          <p:spPr>
            <a:xfrm>
              <a:off x="405650" y="2070333"/>
              <a:ext cx="4571701" cy="338554"/>
            </a:xfrm>
            <a:prstGeom prst="rect">
              <a:avLst/>
            </a:prstGeom>
            <a:noFill/>
          </p:spPr>
          <p:txBody>
            <a:bodyPr wrap="none" rtlCol="0">
              <a:spAutoFit/>
            </a:bodyPr>
            <a:lstStyle/>
            <a:p>
              <a:pPr defTabSz="457200"/>
              <a:r>
                <a:rPr lang="en-US" sz="1600" kern="1200" dirty="0" err="1">
                  <a:latin typeface="+mj-lt"/>
                  <a:ea typeface="Arial Unicode MS" panose="020B0604020202020204" pitchFamily="34" charset="-128"/>
                  <a:cs typeface="Arial Unicode MS" panose="020B0604020202020204" pitchFamily="34" charset="-128"/>
                </a:rPr>
                <a:t>tm_map</a:t>
              </a:r>
              <a:r>
                <a:rPr lang="en-US" sz="1600" kern="1200" dirty="0">
                  <a:latin typeface="+mj-lt"/>
                  <a:ea typeface="Arial Unicode MS" panose="020B0604020202020204" pitchFamily="34" charset="-128"/>
                  <a:cs typeface="Arial Unicode MS" panose="020B0604020202020204" pitchFamily="34" charset="-128"/>
                </a:rPr>
                <a:t> applies the transformations for the cleaning </a:t>
              </a:r>
            </a:p>
          </p:txBody>
        </p:sp>
      </p:grpSp>
      <p:sp>
        <p:nvSpPr>
          <p:cNvPr id="23" name="Date Placeholder 1">
            <a:extLst>
              <a:ext uri="{FF2B5EF4-FFF2-40B4-BE49-F238E27FC236}">
                <a16:creationId xmlns:a16="http://schemas.microsoft.com/office/drawing/2014/main" id="{71BACCBF-8F89-49EE-A943-FD10B64E0D4F}"/>
              </a:ext>
            </a:extLst>
          </p:cNvPr>
          <p:cNvSpPr txBox="1">
            <a:spLocks/>
          </p:cNvSpPr>
          <p:nvPr/>
        </p:nvSpPr>
        <p:spPr>
          <a:xfrm>
            <a:off x="628650" y="6356351"/>
            <a:ext cx="2057400" cy="365125"/>
          </a:xfrm>
          <a:prstGeom prst="rect">
            <a:avLst/>
          </a:prstGeom>
        </p:spPr>
        <p:txBody>
          <a:bodyPr vert="horz" lIns="91440" tIns="45720" rIns="91440" bIns="45720" rtlCol="0" anchor="ctr"/>
          <a:lstStyle>
            <a:defPPr>
              <a:defRPr lang="en-US"/>
            </a:defPPr>
            <a:lvl1pPr marL="0" algn="l"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700A58B-DD98-43D0-B791-721480A02982}" type="datetime1">
              <a:rPr lang="en-US" smtClean="0"/>
              <a:pPr/>
              <a:t>5/28/23</a:t>
            </a:fld>
            <a:endParaRPr lang="en-US"/>
          </a:p>
        </p:txBody>
      </p:sp>
      <p:sp>
        <p:nvSpPr>
          <p:cNvPr id="24" name="Slide Number Placeholder 3">
            <a:extLst>
              <a:ext uri="{FF2B5EF4-FFF2-40B4-BE49-F238E27FC236}">
                <a16:creationId xmlns:a16="http://schemas.microsoft.com/office/drawing/2014/main" id="{45BFEE4F-2B13-4049-9FF8-6F5FB2CDC1C0}"/>
              </a:ext>
            </a:extLst>
          </p:cNvPr>
          <p:cNvSpPr txBox="1">
            <a:spLocks/>
          </p:cNvSpPr>
          <p:nvPr/>
        </p:nvSpPr>
        <p:spPr>
          <a:xfrm>
            <a:off x="6457950" y="6356351"/>
            <a:ext cx="857250" cy="365125"/>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7290FF7-652B-4475-AEAB-8B1A5D23AE09}" type="slidenum">
              <a:rPr lang="en-US" smtClean="0"/>
              <a:pPr/>
              <a:t>31</a:t>
            </a:fld>
            <a:endParaRPr lang="en-US"/>
          </a:p>
        </p:txBody>
      </p:sp>
      <p:sp>
        <p:nvSpPr>
          <p:cNvPr id="20" name="Footer Placeholder 5">
            <a:extLst>
              <a:ext uri="{FF2B5EF4-FFF2-40B4-BE49-F238E27FC236}">
                <a16:creationId xmlns:a16="http://schemas.microsoft.com/office/drawing/2014/main" id="{08D36694-2562-4A47-BECE-C24715352601}"/>
              </a:ext>
            </a:extLst>
          </p:cNvPr>
          <p:cNvSpPr txBox="1">
            <a:spLocks/>
          </p:cNvSpPr>
          <p:nvPr/>
        </p:nvSpPr>
        <p:spPr>
          <a:xfrm>
            <a:off x="3028950" y="6356351"/>
            <a:ext cx="3086100" cy="365125"/>
          </a:xfrm>
          <a:prstGeom prst="rect">
            <a:avLst/>
          </a:prstGeom>
        </p:spPr>
        <p:txBody>
          <a:bodyPr vert="horz" lIns="91440" tIns="45720" rIns="91440" bIns="45720" rtlCol="0" anchor="ctr"/>
          <a:lstStyle>
            <a:defPPr>
              <a:defRPr lang="en-US"/>
            </a:defPPr>
            <a:lvl1pPr marL="0" algn="ct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Kwartler CSCI -96</a:t>
            </a:r>
            <a:endParaRPr lang="en-US" dirty="0"/>
          </a:p>
        </p:txBody>
      </p:sp>
      <p:cxnSp>
        <p:nvCxnSpPr>
          <p:cNvPr id="33" name="Straight Connector 32">
            <a:extLst>
              <a:ext uri="{FF2B5EF4-FFF2-40B4-BE49-F238E27FC236}">
                <a16:creationId xmlns:a16="http://schemas.microsoft.com/office/drawing/2014/main" id="{2FD4C1BA-BED4-B347-8FA7-725460D85061}"/>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402CC43B-6271-0645-881C-417F994434B9}"/>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A04EBDC4-64DA-2E46-827D-3BD5ACC68F23}"/>
              </a:ext>
            </a:extLst>
          </p:cNvPr>
          <p:cNvSpPr/>
          <p:nvPr/>
        </p:nvSpPr>
        <p:spPr>
          <a:xfrm>
            <a:off x="501808" y="5423343"/>
            <a:ext cx="8045792" cy="614856"/>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457200"/>
            <a:r>
              <a:rPr lang="en-US" sz="1600" b="1" dirty="0" err="1">
                <a:ea typeface="Arial Unicode MS" panose="020B0604020202020204" pitchFamily="34" charset="-128"/>
                <a:cs typeface="Arial Unicode MS" panose="020B0604020202020204" pitchFamily="34" charset="-128"/>
              </a:rPr>
              <a:t>getTransformations</a:t>
            </a:r>
            <a:r>
              <a:rPr lang="en-US" sz="1600" b="1" dirty="0">
                <a:ea typeface="Arial Unicode MS" panose="020B0604020202020204" pitchFamily="34" charset="-128"/>
                <a:cs typeface="Arial Unicode MS" panose="020B0604020202020204" pitchFamily="34" charset="-128"/>
              </a:rPr>
              <a:t>() </a:t>
            </a:r>
            <a:r>
              <a:rPr lang="en-US" sz="1600" dirty="0">
                <a:ea typeface="Arial Unicode MS" panose="020B0604020202020204" pitchFamily="34" charset="-128"/>
                <a:cs typeface="Arial Unicode MS" panose="020B0604020202020204" pitchFamily="34" charset="-128"/>
              </a:rPr>
              <a:t>will list all standard tm corpus transformations.</a:t>
            </a:r>
            <a:endParaRPr lang="en-US" sz="1600" kern="1200" dirty="0">
              <a:solidFill>
                <a:schemeClr val="bg1"/>
              </a:solidFill>
              <a:latin typeface="+mj-lt"/>
              <a:cs typeface="Arial Unicode MS" panose="020B0604020202020204" pitchFamily="34" charset="-128"/>
            </a:endParaRPr>
          </a:p>
        </p:txBody>
      </p:sp>
    </p:spTree>
    <p:extLst>
      <p:ext uri="{BB962C8B-B14F-4D97-AF65-F5344CB8AC3E}">
        <p14:creationId xmlns:p14="http://schemas.microsoft.com/office/powerpoint/2010/main" val="358257377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Library TM Functions</a:t>
            </a:r>
          </a:p>
        </p:txBody>
      </p:sp>
      <p:grpSp>
        <p:nvGrpSpPr>
          <p:cNvPr id="7" name="Group 6"/>
          <p:cNvGrpSpPr/>
          <p:nvPr/>
        </p:nvGrpSpPr>
        <p:grpSpPr>
          <a:xfrm>
            <a:off x="397125" y="1065275"/>
            <a:ext cx="8122509" cy="580135"/>
            <a:chOff x="397125" y="725871"/>
            <a:chExt cx="8122509" cy="961498"/>
          </a:xfrm>
        </p:grpSpPr>
        <p:sp>
          <p:nvSpPr>
            <p:cNvPr id="9" name="TextBox 8"/>
            <p:cNvSpPr txBox="1"/>
            <p:nvPr/>
          </p:nvSpPr>
          <p:spPr>
            <a:xfrm>
              <a:off x="397125" y="725871"/>
              <a:ext cx="6317999" cy="307778"/>
            </a:xfrm>
            <a:prstGeom prst="rect">
              <a:avLst/>
            </a:prstGeom>
            <a:noFill/>
          </p:spPr>
          <p:txBody>
            <a:bodyPr wrap="square" rtlCol="0">
              <a:spAutoFit/>
            </a:bodyPr>
            <a:lstStyle/>
            <a:p>
              <a:pPr defTabSz="457200"/>
              <a:r>
                <a:rPr lang="en-US" sz="1400" dirty="0" err="1">
                  <a:latin typeface="+mj-lt"/>
                  <a:ea typeface="Arial Unicode MS" panose="020B0604020202020204" pitchFamily="34" charset="-128"/>
                  <a:cs typeface="Arial Unicode MS" panose="020B0604020202020204" pitchFamily="34" charset="-128"/>
                </a:rPr>
                <a:t>VCorpus</a:t>
              </a:r>
              <a:r>
                <a:rPr lang="en-US" sz="1400" dirty="0">
                  <a:latin typeface="+mj-lt"/>
                  <a:ea typeface="Arial Unicode MS" panose="020B0604020202020204" pitchFamily="34" charset="-128"/>
                  <a:cs typeface="Arial Unicode MS" panose="020B0604020202020204" pitchFamily="34" charset="-128"/>
                </a:rPr>
                <a:t> creates a corpus held in memory.</a:t>
              </a:r>
            </a:p>
          </p:txBody>
        </p:sp>
        <p:sp>
          <p:nvSpPr>
            <p:cNvPr id="8" name="Rectangle 7"/>
            <p:cNvSpPr/>
            <p:nvPr/>
          </p:nvSpPr>
          <p:spPr>
            <a:xfrm>
              <a:off x="473842" y="1155940"/>
              <a:ext cx="8045792" cy="531429"/>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sz="2000" kern="1200" dirty="0" err="1">
                  <a:solidFill>
                    <a:schemeClr val="bg1"/>
                  </a:solidFill>
                  <a:latin typeface="Consolas" panose="020B0609020204030204" pitchFamily="49" charset="0"/>
                  <a:cs typeface="Consolas" panose="020B0609020204030204" pitchFamily="49" charset="0"/>
                </a:rPr>
                <a:t>VCorpus</a:t>
              </a:r>
              <a:r>
                <a:rPr lang="en-US" sz="2000" kern="1200" dirty="0">
                  <a:solidFill>
                    <a:schemeClr val="bg1"/>
                  </a:solidFill>
                  <a:latin typeface="Consolas" panose="020B0609020204030204" pitchFamily="49" charset="0"/>
                  <a:cs typeface="Consolas" panose="020B0609020204030204" pitchFamily="49" charset="0"/>
                </a:rPr>
                <a:t>(source)</a:t>
              </a:r>
            </a:p>
          </p:txBody>
        </p:sp>
      </p:grpSp>
      <p:grpSp>
        <p:nvGrpSpPr>
          <p:cNvPr id="10" name="Group 9"/>
          <p:cNvGrpSpPr/>
          <p:nvPr/>
        </p:nvGrpSpPr>
        <p:grpSpPr>
          <a:xfrm>
            <a:off x="405650" y="1633481"/>
            <a:ext cx="8113984" cy="598724"/>
            <a:chOff x="405650" y="1892037"/>
            <a:chExt cx="8113984" cy="992308"/>
          </a:xfrm>
        </p:grpSpPr>
        <p:sp>
          <p:nvSpPr>
            <p:cNvPr id="11" name="Rectangle 10"/>
            <p:cNvSpPr/>
            <p:nvPr/>
          </p:nvSpPr>
          <p:spPr>
            <a:xfrm>
              <a:off x="473842" y="2352916"/>
              <a:ext cx="8045792" cy="531429"/>
            </a:xfrm>
            <a:prstGeom prst="rect">
              <a:avLst/>
            </a:prstGeom>
            <a:solidFill>
              <a:srgbClr val="A6A6A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sz="2000" kern="1200" dirty="0" err="1">
                  <a:solidFill>
                    <a:schemeClr val="bg1"/>
                  </a:solidFill>
                  <a:latin typeface="Consolas" panose="020B0609020204030204" pitchFamily="49" charset="0"/>
                  <a:cs typeface="Consolas" panose="020B0609020204030204" pitchFamily="49" charset="0"/>
                </a:rPr>
                <a:t>tm_map</a:t>
              </a:r>
              <a:r>
                <a:rPr lang="en-US" sz="2000" kern="1200" dirty="0">
                  <a:solidFill>
                    <a:schemeClr val="bg1"/>
                  </a:solidFill>
                  <a:latin typeface="Consolas" panose="020B0609020204030204" pitchFamily="49" charset="0"/>
                  <a:cs typeface="Consolas" panose="020B0609020204030204" pitchFamily="49" charset="0"/>
                </a:rPr>
                <a:t>(corpus, function)</a:t>
              </a:r>
            </a:p>
          </p:txBody>
        </p:sp>
        <p:sp>
          <p:nvSpPr>
            <p:cNvPr id="12" name="TextBox 11"/>
            <p:cNvSpPr txBox="1"/>
            <p:nvPr/>
          </p:nvSpPr>
          <p:spPr>
            <a:xfrm>
              <a:off x="405650" y="1892037"/>
              <a:ext cx="4019370" cy="307777"/>
            </a:xfrm>
            <a:prstGeom prst="rect">
              <a:avLst/>
            </a:prstGeom>
            <a:noFill/>
          </p:spPr>
          <p:txBody>
            <a:bodyPr wrap="none" rtlCol="0">
              <a:spAutoFit/>
            </a:bodyPr>
            <a:lstStyle/>
            <a:p>
              <a:pPr defTabSz="457200"/>
              <a:r>
                <a:rPr lang="en-US" sz="1400" kern="1200" dirty="0" err="1">
                  <a:latin typeface="+mj-lt"/>
                  <a:ea typeface="Arial Unicode MS" panose="020B0604020202020204" pitchFamily="34" charset="-128"/>
                  <a:cs typeface="Arial Unicode MS" panose="020B0604020202020204" pitchFamily="34" charset="-128"/>
                </a:rPr>
                <a:t>tm_map</a:t>
              </a:r>
              <a:r>
                <a:rPr lang="en-US" sz="1400" kern="1200" dirty="0">
                  <a:latin typeface="+mj-lt"/>
                  <a:ea typeface="Arial Unicode MS" panose="020B0604020202020204" pitchFamily="34" charset="-128"/>
                  <a:cs typeface="Arial Unicode MS" panose="020B0604020202020204" pitchFamily="34" charset="-128"/>
                </a:rPr>
                <a:t> applies the transformations for the cleaning </a:t>
              </a:r>
            </a:p>
          </p:txBody>
        </p:sp>
      </p:grpSp>
      <p:sp>
        <p:nvSpPr>
          <p:cNvPr id="16" name="Rectangle 15"/>
          <p:cNvSpPr/>
          <p:nvPr/>
        </p:nvSpPr>
        <p:spPr>
          <a:xfrm>
            <a:off x="2525439" y="2933082"/>
            <a:ext cx="4663637" cy="1143000"/>
          </a:xfrm>
          <a:prstGeom prst="rect">
            <a:avLst/>
          </a:prstGeom>
          <a:solidFill>
            <a:srgbClr val="A6A6A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457200"/>
            <a:r>
              <a:rPr lang="en-US" sz="1400" kern="1200" dirty="0" err="1">
                <a:solidFill>
                  <a:schemeClr val="bg1"/>
                </a:solidFill>
                <a:latin typeface="Consolas" panose="020B0609020204030204" pitchFamily="49" charset="0"/>
                <a:cs typeface="Consolas" panose="020B0609020204030204" pitchFamily="49" charset="0"/>
              </a:rPr>
              <a:t>tm_map</a:t>
            </a:r>
            <a:r>
              <a:rPr lang="en-US" sz="1400" kern="1200" dirty="0">
                <a:solidFill>
                  <a:schemeClr val="bg1"/>
                </a:solidFill>
                <a:latin typeface="Consolas" panose="020B0609020204030204" pitchFamily="49" charset="0"/>
                <a:cs typeface="Consolas" panose="020B0609020204030204" pitchFamily="49" charset="0"/>
              </a:rPr>
              <a:t>(corpus, </a:t>
            </a:r>
            <a:r>
              <a:rPr lang="en-US" sz="1400" kern="1200" dirty="0" err="1">
                <a:solidFill>
                  <a:schemeClr val="bg1"/>
                </a:solidFill>
                <a:latin typeface="Consolas" panose="020B0609020204030204" pitchFamily="49" charset="0"/>
                <a:cs typeface="Consolas" panose="020B0609020204030204" pitchFamily="49" charset="0"/>
              </a:rPr>
              <a:t>removePunctuation</a:t>
            </a:r>
            <a:r>
              <a:rPr lang="en-US" sz="1400" kern="1200" dirty="0">
                <a:solidFill>
                  <a:schemeClr val="bg1"/>
                </a:solidFill>
                <a:latin typeface="Consolas" panose="020B0609020204030204" pitchFamily="49" charset="0"/>
                <a:cs typeface="Consolas" panose="020B0609020204030204" pitchFamily="49" charset="0"/>
              </a:rPr>
              <a:t>) </a:t>
            </a:r>
          </a:p>
          <a:p>
            <a:pPr defTabSz="457200"/>
            <a:r>
              <a:rPr lang="en-US" sz="1400" kern="1200" dirty="0" err="1">
                <a:solidFill>
                  <a:schemeClr val="bg1"/>
                </a:solidFill>
                <a:latin typeface="Consolas" panose="020B0609020204030204" pitchFamily="49" charset="0"/>
                <a:cs typeface="Consolas" panose="020B0609020204030204" pitchFamily="49" charset="0"/>
              </a:rPr>
              <a:t>tm_map</a:t>
            </a:r>
            <a:r>
              <a:rPr lang="en-US" sz="1400" kern="1200" dirty="0">
                <a:solidFill>
                  <a:schemeClr val="bg1"/>
                </a:solidFill>
                <a:latin typeface="Consolas" panose="020B0609020204030204" pitchFamily="49" charset="0"/>
                <a:cs typeface="Consolas" panose="020B0609020204030204" pitchFamily="49" charset="0"/>
              </a:rPr>
              <a:t>(corpus, </a:t>
            </a:r>
            <a:r>
              <a:rPr lang="en-US" sz="1400" kern="1200" dirty="0" err="1">
                <a:solidFill>
                  <a:schemeClr val="bg1"/>
                </a:solidFill>
                <a:latin typeface="Consolas" panose="020B0609020204030204" pitchFamily="49" charset="0"/>
                <a:cs typeface="Consolas" panose="020B0609020204030204" pitchFamily="49" charset="0"/>
              </a:rPr>
              <a:t>stripWhitespace</a:t>
            </a:r>
            <a:r>
              <a:rPr lang="en-US" sz="1400" kern="1200" dirty="0">
                <a:solidFill>
                  <a:schemeClr val="bg1"/>
                </a:solidFill>
                <a:latin typeface="Consolas" panose="020B0609020204030204" pitchFamily="49" charset="0"/>
                <a:cs typeface="Consolas" panose="020B0609020204030204" pitchFamily="49" charset="0"/>
              </a:rPr>
              <a:t>) </a:t>
            </a:r>
          </a:p>
          <a:p>
            <a:pPr defTabSz="457200"/>
            <a:r>
              <a:rPr lang="en-US" sz="1400" kern="1200" dirty="0" err="1">
                <a:solidFill>
                  <a:schemeClr val="bg1"/>
                </a:solidFill>
                <a:latin typeface="Consolas" panose="020B0609020204030204" pitchFamily="49" charset="0"/>
                <a:cs typeface="Consolas" panose="020B0609020204030204" pitchFamily="49" charset="0"/>
              </a:rPr>
              <a:t>tm_map</a:t>
            </a:r>
            <a:r>
              <a:rPr lang="en-US" sz="1400" kern="1200" dirty="0">
                <a:solidFill>
                  <a:schemeClr val="bg1"/>
                </a:solidFill>
                <a:latin typeface="Consolas" panose="020B0609020204030204" pitchFamily="49" charset="0"/>
                <a:cs typeface="Consolas" panose="020B0609020204030204" pitchFamily="49" charset="0"/>
              </a:rPr>
              <a:t>(corpus, </a:t>
            </a:r>
            <a:r>
              <a:rPr lang="en-US" sz="1400" kern="1200" dirty="0" err="1">
                <a:solidFill>
                  <a:schemeClr val="bg1"/>
                </a:solidFill>
                <a:latin typeface="Consolas" panose="020B0609020204030204" pitchFamily="49" charset="0"/>
                <a:cs typeface="Consolas" panose="020B0609020204030204" pitchFamily="49" charset="0"/>
              </a:rPr>
              <a:t>removeNumbers</a:t>
            </a:r>
            <a:r>
              <a:rPr lang="en-US" sz="1400" kern="1200" dirty="0">
                <a:solidFill>
                  <a:schemeClr val="bg1"/>
                </a:solidFill>
                <a:latin typeface="Consolas" panose="020B0609020204030204" pitchFamily="49" charset="0"/>
                <a:cs typeface="Consolas" panose="020B0609020204030204" pitchFamily="49" charset="0"/>
              </a:rPr>
              <a:t>)</a:t>
            </a:r>
          </a:p>
          <a:p>
            <a:pPr defTabSz="457200"/>
            <a:r>
              <a:rPr lang="en-US" sz="1400" kern="1200" dirty="0" err="1">
                <a:solidFill>
                  <a:schemeClr val="bg1"/>
                </a:solidFill>
                <a:latin typeface="Consolas" panose="020B0609020204030204" pitchFamily="49" charset="0"/>
                <a:cs typeface="Consolas" panose="020B0609020204030204" pitchFamily="49" charset="0"/>
              </a:rPr>
              <a:t>tm_map</a:t>
            </a:r>
            <a:r>
              <a:rPr lang="en-US" sz="1400" kern="1200" dirty="0">
                <a:solidFill>
                  <a:schemeClr val="bg1"/>
                </a:solidFill>
                <a:latin typeface="Consolas" panose="020B0609020204030204" pitchFamily="49" charset="0"/>
                <a:cs typeface="Consolas" panose="020B0609020204030204" pitchFamily="49" charset="0"/>
              </a:rPr>
              <a:t>(corpus, </a:t>
            </a:r>
            <a:r>
              <a:rPr lang="en-US" sz="1400" kern="1200" dirty="0" err="1">
                <a:solidFill>
                  <a:srgbClr val="FF0000"/>
                </a:solidFill>
                <a:latin typeface="Consolas" panose="020B0609020204030204" pitchFamily="49" charset="0"/>
                <a:cs typeface="Consolas" panose="020B0609020204030204" pitchFamily="49" charset="0"/>
              </a:rPr>
              <a:t>content_transformer</a:t>
            </a:r>
            <a:r>
              <a:rPr lang="en-US" sz="1400" kern="1200" dirty="0">
                <a:solidFill>
                  <a:schemeClr val="bg1"/>
                </a:solidFill>
                <a:latin typeface="Consolas" panose="020B0609020204030204" pitchFamily="49" charset="0"/>
                <a:cs typeface="Consolas" panose="020B0609020204030204" pitchFamily="49" charset="0"/>
              </a:rPr>
              <a:t>(</a:t>
            </a:r>
            <a:r>
              <a:rPr lang="en-US" sz="1400" kern="1200" dirty="0" err="1">
                <a:solidFill>
                  <a:schemeClr val="bg1"/>
                </a:solidFill>
                <a:latin typeface="Consolas" panose="020B0609020204030204" pitchFamily="49" charset="0"/>
                <a:cs typeface="Consolas" panose="020B0609020204030204" pitchFamily="49" charset="0"/>
              </a:rPr>
              <a:t>tolower</a:t>
            </a:r>
            <a:r>
              <a:rPr lang="en-US" sz="1400" kern="1200" dirty="0">
                <a:solidFill>
                  <a:schemeClr val="bg1"/>
                </a:solidFill>
                <a:latin typeface="Consolas" panose="020B0609020204030204" pitchFamily="49" charset="0"/>
                <a:cs typeface="Consolas" panose="020B0609020204030204" pitchFamily="49" charset="0"/>
              </a:rPr>
              <a:t>))</a:t>
            </a:r>
          </a:p>
          <a:p>
            <a:pPr defTabSz="457200"/>
            <a:r>
              <a:rPr lang="en-US" sz="1400" kern="1200" dirty="0" err="1">
                <a:solidFill>
                  <a:schemeClr val="bg1"/>
                </a:solidFill>
                <a:latin typeface="Consolas" panose="020B0609020204030204" pitchFamily="49" charset="0"/>
                <a:cs typeface="Consolas" panose="020B0609020204030204" pitchFamily="49" charset="0"/>
              </a:rPr>
              <a:t>tm_map</a:t>
            </a:r>
            <a:r>
              <a:rPr lang="en-US" sz="1400" kern="1200" dirty="0">
                <a:solidFill>
                  <a:schemeClr val="bg1"/>
                </a:solidFill>
                <a:latin typeface="Consolas" panose="020B0609020204030204" pitchFamily="49" charset="0"/>
                <a:cs typeface="Consolas" panose="020B0609020204030204" pitchFamily="49" charset="0"/>
              </a:rPr>
              <a:t>(corpus, </a:t>
            </a:r>
            <a:r>
              <a:rPr lang="en-US" sz="1400" kern="1200" dirty="0" err="1">
                <a:solidFill>
                  <a:schemeClr val="bg1"/>
                </a:solidFill>
                <a:latin typeface="Consolas" panose="020B0609020204030204" pitchFamily="49" charset="0"/>
                <a:cs typeface="Consolas" panose="020B0609020204030204" pitchFamily="49" charset="0"/>
              </a:rPr>
              <a:t>removeWords</a:t>
            </a:r>
            <a:r>
              <a:rPr lang="en-US" sz="1400" kern="1200" dirty="0">
                <a:solidFill>
                  <a:schemeClr val="bg1"/>
                </a:solidFill>
                <a:latin typeface="Consolas" panose="020B0609020204030204" pitchFamily="49" charset="0"/>
                <a:cs typeface="Consolas" panose="020B0609020204030204" pitchFamily="49" charset="0"/>
              </a:rPr>
              <a:t>)</a:t>
            </a:r>
          </a:p>
        </p:txBody>
      </p:sp>
      <p:sp>
        <p:nvSpPr>
          <p:cNvPr id="23" name="Date Placeholder 1">
            <a:extLst>
              <a:ext uri="{FF2B5EF4-FFF2-40B4-BE49-F238E27FC236}">
                <a16:creationId xmlns:a16="http://schemas.microsoft.com/office/drawing/2014/main" id="{71BACCBF-8F89-49EE-A943-FD10B64E0D4F}"/>
              </a:ext>
            </a:extLst>
          </p:cNvPr>
          <p:cNvSpPr txBox="1">
            <a:spLocks/>
          </p:cNvSpPr>
          <p:nvPr/>
        </p:nvSpPr>
        <p:spPr>
          <a:xfrm>
            <a:off x="628650" y="6356351"/>
            <a:ext cx="2057400" cy="365125"/>
          </a:xfrm>
          <a:prstGeom prst="rect">
            <a:avLst/>
          </a:prstGeom>
        </p:spPr>
        <p:txBody>
          <a:bodyPr vert="horz" lIns="91440" tIns="45720" rIns="91440" bIns="45720" rtlCol="0" anchor="ctr"/>
          <a:lstStyle>
            <a:defPPr>
              <a:defRPr lang="en-US"/>
            </a:defPPr>
            <a:lvl1pPr marL="0" algn="l"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700A58B-DD98-43D0-B791-721480A02982}" type="datetime1">
              <a:rPr lang="en-US" smtClean="0"/>
              <a:pPr/>
              <a:t>5/28/23</a:t>
            </a:fld>
            <a:endParaRPr lang="en-US"/>
          </a:p>
        </p:txBody>
      </p:sp>
      <p:sp>
        <p:nvSpPr>
          <p:cNvPr id="24" name="Slide Number Placeholder 3">
            <a:extLst>
              <a:ext uri="{FF2B5EF4-FFF2-40B4-BE49-F238E27FC236}">
                <a16:creationId xmlns:a16="http://schemas.microsoft.com/office/drawing/2014/main" id="{45BFEE4F-2B13-4049-9FF8-6F5FB2CDC1C0}"/>
              </a:ext>
            </a:extLst>
          </p:cNvPr>
          <p:cNvSpPr txBox="1">
            <a:spLocks/>
          </p:cNvSpPr>
          <p:nvPr/>
        </p:nvSpPr>
        <p:spPr>
          <a:xfrm>
            <a:off x="6457950" y="6356351"/>
            <a:ext cx="857250" cy="365125"/>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7290FF7-652B-4475-AEAB-8B1A5D23AE09}" type="slidenum">
              <a:rPr lang="en-US" smtClean="0"/>
              <a:pPr/>
              <a:t>32</a:t>
            </a:fld>
            <a:endParaRPr lang="en-US"/>
          </a:p>
        </p:txBody>
      </p:sp>
      <p:sp>
        <p:nvSpPr>
          <p:cNvPr id="20" name="Footer Placeholder 5">
            <a:extLst>
              <a:ext uri="{FF2B5EF4-FFF2-40B4-BE49-F238E27FC236}">
                <a16:creationId xmlns:a16="http://schemas.microsoft.com/office/drawing/2014/main" id="{08D36694-2562-4A47-BECE-C24715352601}"/>
              </a:ext>
            </a:extLst>
          </p:cNvPr>
          <p:cNvSpPr txBox="1">
            <a:spLocks/>
          </p:cNvSpPr>
          <p:nvPr/>
        </p:nvSpPr>
        <p:spPr>
          <a:xfrm>
            <a:off x="3028950" y="6356351"/>
            <a:ext cx="3086100" cy="365125"/>
          </a:xfrm>
          <a:prstGeom prst="rect">
            <a:avLst/>
          </a:prstGeom>
        </p:spPr>
        <p:txBody>
          <a:bodyPr vert="horz" lIns="91440" tIns="45720" rIns="91440" bIns="45720" rtlCol="0" anchor="ctr"/>
          <a:lstStyle>
            <a:defPPr>
              <a:defRPr lang="en-US"/>
            </a:defPPr>
            <a:lvl1pPr marL="0" algn="ct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Kwartler CSCI -96</a:t>
            </a:r>
            <a:endParaRPr lang="en-US" dirty="0"/>
          </a:p>
        </p:txBody>
      </p:sp>
      <p:sp>
        <p:nvSpPr>
          <p:cNvPr id="21" name="TextBox 20"/>
          <p:cNvSpPr txBox="1"/>
          <p:nvPr/>
        </p:nvSpPr>
        <p:spPr>
          <a:xfrm>
            <a:off x="1036561" y="2351233"/>
            <a:ext cx="843501" cy="369332"/>
          </a:xfrm>
          <a:prstGeom prst="rect">
            <a:avLst/>
          </a:prstGeom>
          <a:noFill/>
        </p:spPr>
        <p:txBody>
          <a:bodyPr wrap="none" rtlCol="0">
            <a:spAutoFit/>
          </a:bodyPr>
          <a:lstStyle/>
          <a:p>
            <a:r>
              <a:rPr lang="en-US" b="1" u="sng" dirty="0"/>
              <a:t>Corpus</a:t>
            </a:r>
          </a:p>
        </p:txBody>
      </p:sp>
      <p:grpSp>
        <p:nvGrpSpPr>
          <p:cNvPr id="22" name="Group 21"/>
          <p:cNvGrpSpPr/>
          <p:nvPr/>
        </p:nvGrpSpPr>
        <p:grpSpPr>
          <a:xfrm>
            <a:off x="583325" y="2783467"/>
            <a:ext cx="1749972" cy="1450427"/>
            <a:chOff x="3011215" y="2948152"/>
            <a:chExt cx="1749972" cy="1450427"/>
          </a:xfrm>
        </p:grpSpPr>
        <p:grpSp>
          <p:nvGrpSpPr>
            <p:cNvPr id="25" name="Group 24"/>
            <p:cNvGrpSpPr/>
            <p:nvPr/>
          </p:nvGrpSpPr>
          <p:grpSpPr>
            <a:xfrm>
              <a:off x="3040118" y="3078216"/>
              <a:ext cx="1692166" cy="1190298"/>
              <a:chOff x="3066941" y="3042744"/>
              <a:chExt cx="1692166" cy="1190298"/>
            </a:xfrm>
          </p:grpSpPr>
          <p:pic>
            <p:nvPicPr>
              <p:cNvPr id="27"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66941" y="3042744"/>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46779" y="3660228"/>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06455" y="3660228"/>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86293" y="3042744"/>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26617" y="3042744"/>
                <a:ext cx="572814" cy="572814"/>
              </a:xfrm>
              <a:prstGeom prst="rect">
                <a:avLst/>
              </a:prstGeom>
              <a:noFill/>
              <a:extLst>
                <a:ext uri="{909E8E84-426E-40DD-AFC4-6F175D3DCCD1}">
                  <a14:hiddenFill xmlns:a14="http://schemas.microsoft.com/office/drawing/2010/main">
                    <a:solidFill>
                      <a:srgbClr val="FFFFFF"/>
                    </a:solidFill>
                  </a14:hiddenFill>
                </a:ext>
              </a:extLst>
            </p:spPr>
          </p:pic>
        </p:grpSp>
        <p:sp>
          <p:nvSpPr>
            <p:cNvPr id="26" name="Rounded Rectangle 25"/>
            <p:cNvSpPr/>
            <p:nvPr/>
          </p:nvSpPr>
          <p:spPr>
            <a:xfrm>
              <a:off x="3011215" y="2948152"/>
              <a:ext cx="1749972" cy="1450427"/>
            </a:xfrm>
            <a:prstGeom prst="round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2" name="Rectangle 31"/>
          <p:cNvSpPr/>
          <p:nvPr/>
        </p:nvSpPr>
        <p:spPr>
          <a:xfrm>
            <a:off x="501808" y="5423343"/>
            <a:ext cx="6450321" cy="614856"/>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457200"/>
            <a:r>
              <a:rPr lang="en-US" sz="1600" kern="1200" dirty="0" err="1">
                <a:solidFill>
                  <a:schemeClr val="bg1"/>
                </a:solidFill>
                <a:latin typeface="+mj-lt"/>
                <a:ea typeface="Arial Unicode MS" panose="020B0604020202020204" pitchFamily="34" charset="-128"/>
                <a:cs typeface="Arial Unicode MS" panose="020B0604020202020204" pitchFamily="34" charset="-128"/>
              </a:rPr>
              <a:t>content_transformer</a:t>
            </a:r>
            <a:r>
              <a:rPr lang="en-US" sz="1600" kern="1200" dirty="0">
                <a:solidFill>
                  <a:schemeClr val="bg1"/>
                </a:solidFill>
                <a:latin typeface="+mj-lt"/>
                <a:ea typeface="Arial Unicode MS" panose="020B0604020202020204" pitchFamily="34" charset="-128"/>
                <a:cs typeface="Arial Unicode MS" panose="020B0604020202020204" pitchFamily="34" charset="-128"/>
              </a:rPr>
              <a:t>(Function) is needed to modify a corpus for non-tm package functions</a:t>
            </a:r>
            <a:endParaRPr lang="en-US" sz="1600" kern="1200" dirty="0">
              <a:solidFill>
                <a:schemeClr val="bg1"/>
              </a:solidFill>
              <a:latin typeface="+mj-lt"/>
              <a:cs typeface="Arial Unicode MS" panose="020B0604020202020204" pitchFamily="34" charset="-128"/>
            </a:endParaRPr>
          </a:p>
        </p:txBody>
      </p:sp>
      <p:cxnSp>
        <p:nvCxnSpPr>
          <p:cNvPr id="33" name="Straight Connector 32">
            <a:extLst>
              <a:ext uri="{FF2B5EF4-FFF2-40B4-BE49-F238E27FC236}">
                <a16:creationId xmlns:a16="http://schemas.microsoft.com/office/drawing/2014/main" id="{2FD4C1BA-BED4-B347-8FA7-725460D85061}"/>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402CC43B-6271-0645-881C-417F994434B9}"/>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417964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Library </a:t>
            </a:r>
            <a:r>
              <a:rPr lang="en-US" dirty="0" err="1"/>
              <a:t>qdap</a:t>
            </a:r>
            <a:r>
              <a:rPr lang="en-US" dirty="0"/>
              <a:t> Functions</a:t>
            </a:r>
          </a:p>
        </p:txBody>
      </p:sp>
      <p:sp>
        <p:nvSpPr>
          <p:cNvPr id="8" name="Rectangle 7"/>
          <p:cNvSpPr/>
          <p:nvPr/>
        </p:nvSpPr>
        <p:spPr>
          <a:xfrm>
            <a:off x="339371" y="1242942"/>
            <a:ext cx="8433675" cy="531429"/>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dirty="0" err="1">
                <a:solidFill>
                  <a:prstClr val="white"/>
                </a:solidFill>
                <a:latin typeface="Consolas" panose="020B0609020204030204" pitchFamily="49" charset="0"/>
                <a:cs typeface="Consolas" panose="020B0609020204030204" pitchFamily="49" charset="0"/>
              </a:rPr>
              <a:t>mgsub</a:t>
            </a:r>
            <a:r>
              <a:rPr lang="en-US" dirty="0">
                <a:solidFill>
                  <a:prstClr val="white"/>
                </a:solidFill>
                <a:latin typeface="Consolas" panose="020B0609020204030204" pitchFamily="49" charset="0"/>
                <a:cs typeface="Consolas" panose="020B0609020204030204" pitchFamily="49" charset="0"/>
              </a:rPr>
              <a:t>(“search pattern”, “replacement pattern”, text object)</a:t>
            </a:r>
          </a:p>
        </p:txBody>
      </p:sp>
      <p:sp>
        <p:nvSpPr>
          <p:cNvPr id="11" name="Rectangle 10"/>
          <p:cNvSpPr/>
          <p:nvPr/>
        </p:nvSpPr>
        <p:spPr>
          <a:xfrm>
            <a:off x="342716" y="2055010"/>
            <a:ext cx="8440476" cy="1239978"/>
          </a:xfrm>
          <a:prstGeom prst="rect">
            <a:avLst/>
          </a:prstGeom>
          <a:solidFill>
            <a:srgbClr val="A6A6A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457200"/>
            <a:r>
              <a:rPr lang="en-US" sz="1600" dirty="0" err="1">
                <a:solidFill>
                  <a:prstClr val="white"/>
                </a:solidFill>
                <a:latin typeface="Consolas" panose="020B0609020204030204" pitchFamily="49" charset="0"/>
                <a:cs typeface="Consolas" panose="020B0609020204030204" pitchFamily="49" charset="0"/>
              </a:rPr>
              <a:t>replace_abbreviation</a:t>
            </a:r>
            <a:r>
              <a:rPr lang="en-US" sz="1600" dirty="0">
                <a:solidFill>
                  <a:prstClr val="white"/>
                </a:solidFill>
                <a:latin typeface="Consolas" panose="020B0609020204030204" pitchFamily="49" charset="0"/>
                <a:cs typeface="Consolas" panose="020B0609020204030204" pitchFamily="49" charset="0"/>
              </a:rPr>
              <a:t>()</a:t>
            </a:r>
          </a:p>
          <a:p>
            <a:pPr defTabSz="457200"/>
            <a:r>
              <a:rPr lang="en-US" sz="1600" dirty="0" err="1">
                <a:solidFill>
                  <a:prstClr val="white"/>
                </a:solidFill>
                <a:latin typeface="Consolas" panose="020B0609020204030204" pitchFamily="49" charset="0"/>
                <a:cs typeface="Consolas" panose="020B0609020204030204" pitchFamily="49" charset="0"/>
              </a:rPr>
              <a:t>replace_contraction</a:t>
            </a:r>
            <a:r>
              <a:rPr lang="en-US" sz="1600" dirty="0">
                <a:solidFill>
                  <a:prstClr val="white"/>
                </a:solidFill>
                <a:latin typeface="Consolas" panose="020B0609020204030204" pitchFamily="49" charset="0"/>
                <a:cs typeface="Consolas" panose="020B0609020204030204" pitchFamily="49" charset="0"/>
              </a:rPr>
              <a:t>()</a:t>
            </a:r>
          </a:p>
          <a:p>
            <a:pPr defTabSz="457200"/>
            <a:r>
              <a:rPr lang="en-US" sz="1600" dirty="0" err="1">
                <a:solidFill>
                  <a:prstClr val="white"/>
                </a:solidFill>
                <a:latin typeface="Consolas" panose="020B0609020204030204" pitchFamily="49" charset="0"/>
                <a:cs typeface="Consolas" panose="020B0609020204030204" pitchFamily="49" charset="0"/>
              </a:rPr>
              <a:t>replace_number</a:t>
            </a:r>
            <a:r>
              <a:rPr lang="en-US" sz="1600" dirty="0">
                <a:solidFill>
                  <a:prstClr val="white"/>
                </a:solidFill>
                <a:latin typeface="Consolas" panose="020B0609020204030204" pitchFamily="49" charset="0"/>
                <a:cs typeface="Consolas" panose="020B0609020204030204" pitchFamily="49" charset="0"/>
              </a:rPr>
              <a:t>() #1 to one</a:t>
            </a:r>
          </a:p>
          <a:p>
            <a:pPr defTabSz="457200"/>
            <a:r>
              <a:rPr lang="en-US" sz="1600" dirty="0" err="1">
                <a:solidFill>
                  <a:prstClr val="white"/>
                </a:solidFill>
                <a:latin typeface="Consolas" panose="020B0609020204030204" pitchFamily="49" charset="0"/>
                <a:cs typeface="Consolas" panose="020B0609020204030204" pitchFamily="49" charset="0"/>
              </a:rPr>
              <a:t>replace_ordinal</a:t>
            </a:r>
            <a:r>
              <a:rPr lang="en-US" sz="1600" dirty="0">
                <a:solidFill>
                  <a:prstClr val="white"/>
                </a:solidFill>
                <a:latin typeface="Consolas" panose="020B0609020204030204" pitchFamily="49" charset="0"/>
                <a:cs typeface="Consolas" panose="020B0609020204030204" pitchFamily="49" charset="0"/>
              </a:rPr>
              <a:t>() #1</a:t>
            </a:r>
            <a:r>
              <a:rPr lang="en-US" sz="1600" baseline="30000" dirty="0">
                <a:solidFill>
                  <a:prstClr val="white"/>
                </a:solidFill>
                <a:latin typeface="Consolas" panose="020B0609020204030204" pitchFamily="49" charset="0"/>
                <a:cs typeface="Consolas" panose="020B0609020204030204" pitchFamily="49" charset="0"/>
              </a:rPr>
              <a:t>st</a:t>
            </a:r>
            <a:r>
              <a:rPr lang="en-US" sz="1600" dirty="0">
                <a:solidFill>
                  <a:prstClr val="white"/>
                </a:solidFill>
                <a:latin typeface="Consolas" panose="020B0609020204030204" pitchFamily="49" charset="0"/>
                <a:cs typeface="Consolas" panose="020B0609020204030204" pitchFamily="49" charset="0"/>
              </a:rPr>
              <a:t> to first</a:t>
            </a:r>
          </a:p>
          <a:p>
            <a:pPr defTabSz="457200"/>
            <a:r>
              <a:rPr lang="en-US" sz="1600" dirty="0" err="1">
                <a:solidFill>
                  <a:prstClr val="white"/>
                </a:solidFill>
                <a:latin typeface="Consolas" panose="020B0609020204030204" pitchFamily="49" charset="0"/>
                <a:cs typeface="Consolas" panose="020B0609020204030204" pitchFamily="49" charset="0"/>
              </a:rPr>
              <a:t>replace_symbol</a:t>
            </a:r>
            <a:r>
              <a:rPr lang="en-US" sz="1600" dirty="0">
                <a:solidFill>
                  <a:prstClr val="white"/>
                </a:solidFill>
                <a:latin typeface="Consolas" panose="020B0609020204030204" pitchFamily="49" charset="0"/>
                <a:cs typeface="Consolas" panose="020B0609020204030204" pitchFamily="49" charset="0"/>
              </a:rPr>
              <a:t>() </a:t>
            </a:r>
          </a:p>
        </p:txBody>
      </p:sp>
      <p:sp>
        <p:nvSpPr>
          <p:cNvPr id="23" name="Rectangle 22"/>
          <p:cNvSpPr/>
          <p:nvPr/>
        </p:nvSpPr>
        <p:spPr>
          <a:xfrm>
            <a:off x="384575" y="5479094"/>
            <a:ext cx="8341175" cy="563880"/>
          </a:xfrm>
          <a:prstGeom prst="rect">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457200"/>
            <a:r>
              <a:rPr lang="en-US" sz="1600" kern="1200" dirty="0" err="1">
                <a:solidFill>
                  <a:prstClr val="white"/>
                </a:solidFill>
                <a:latin typeface="Consolas" panose="020B0609020204030204" pitchFamily="49" charset="0"/>
                <a:cs typeface="Consolas" panose="020B0609020204030204" pitchFamily="49" charset="0"/>
              </a:rPr>
              <a:t>tm_map</a:t>
            </a:r>
            <a:r>
              <a:rPr lang="en-US" sz="1600" kern="1200" dirty="0">
                <a:solidFill>
                  <a:prstClr val="white"/>
                </a:solidFill>
                <a:latin typeface="Consolas" panose="020B0609020204030204" pitchFamily="49" charset="0"/>
                <a:cs typeface="Consolas" panose="020B0609020204030204" pitchFamily="49" charset="0"/>
              </a:rPr>
              <a:t>(corpus, </a:t>
            </a:r>
            <a:r>
              <a:rPr lang="en-US" sz="1600" kern="1200" dirty="0" err="1">
                <a:solidFill>
                  <a:prstClr val="white"/>
                </a:solidFill>
                <a:latin typeface="Consolas" panose="020B0609020204030204" pitchFamily="49" charset="0"/>
                <a:cs typeface="Consolas" panose="020B0609020204030204" pitchFamily="49" charset="0"/>
              </a:rPr>
              <a:t>content_transformer</a:t>
            </a:r>
            <a:r>
              <a:rPr lang="en-US" sz="1600" kern="1200" dirty="0">
                <a:solidFill>
                  <a:prstClr val="white"/>
                </a:solidFill>
                <a:latin typeface="Consolas" panose="020B0609020204030204" pitchFamily="49" charset="0"/>
                <a:cs typeface="Consolas" panose="020B0609020204030204" pitchFamily="49" charset="0"/>
              </a:rPr>
              <a:t>(</a:t>
            </a:r>
            <a:r>
              <a:rPr lang="en-US" sz="1600" kern="1200" dirty="0" err="1">
                <a:solidFill>
                  <a:prstClr val="white"/>
                </a:solidFill>
                <a:latin typeface="Consolas" panose="020B0609020204030204" pitchFamily="49" charset="0"/>
                <a:cs typeface="Consolas" panose="020B0609020204030204" pitchFamily="49" charset="0"/>
              </a:rPr>
              <a:t>replace_abbreviation</a:t>
            </a:r>
            <a:r>
              <a:rPr lang="en-US" sz="1600" kern="1200" dirty="0">
                <a:solidFill>
                  <a:prstClr val="white"/>
                </a:solidFill>
                <a:latin typeface="Consolas" panose="020B0609020204030204" pitchFamily="49" charset="0"/>
                <a:cs typeface="Consolas" panose="020B0609020204030204" pitchFamily="49" charset="0"/>
              </a:rPr>
              <a:t>))</a:t>
            </a:r>
          </a:p>
        </p:txBody>
      </p:sp>
      <p:sp>
        <p:nvSpPr>
          <p:cNvPr id="25" name="Date Placeholder 1">
            <a:extLst>
              <a:ext uri="{FF2B5EF4-FFF2-40B4-BE49-F238E27FC236}">
                <a16:creationId xmlns:a16="http://schemas.microsoft.com/office/drawing/2014/main" id="{448567F1-4B6C-4D52-A400-FA3C513BEB82}"/>
              </a:ext>
            </a:extLst>
          </p:cNvPr>
          <p:cNvSpPr txBox="1">
            <a:spLocks/>
          </p:cNvSpPr>
          <p:nvPr/>
        </p:nvSpPr>
        <p:spPr>
          <a:xfrm>
            <a:off x="628650" y="6356351"/>
            <a:ext cx="2057400" cy="365125"/>
          </a:xfrm>
          <a:prstGeom prst="rect">
            <a:avLst/>
          </a:prstGeom>
        </p:spPr>
        <p:txBody>
          <a:bodyPr vert="horz" lIns="91440" tIns="45720" rIns="91440" bIns="45720" rtlCol="0" anchor="ctr"/>
          <a:lstStyle>
            <a:defPPr>
              <a:defRPr lang="en-US"/>
            </a:defPPr>
            <a:lvl1pPr marL="0" algn="l"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700A58B-DD98-43D0-B791-721480A02982}" type="datetime1">
              <a:rPr lang="en-US" smtClean="0"/>
              <a:pPr/>
              <a:t>5/28/23</a:t>
            </a:fld>
            <a:endParaRPr lang="en-US"/>
          </a:p>
        </p:txBody>
      </p:sp>
      <p:sp>
        <p:nvSpPr>
          <p:cNvPr id="26" name="Slide Number Placeholder 3">
            <a:extLst>
              <a:ext uri="{FF2B5EF4-FFF2-40B4-BE49-F238E27FC236}">
                <a16:creationId xmlns:a16="http://schemas.microsoft.com/office/drawing/2014/main" id="{DB056021-81CB-403D-8385-682FDD5E56BE}"/>
              </a:ext>
            </a:extLst>
          </p:cNvPr>
          <p:cNvSpPr txBox="1">
            <a:spLocks/>
          </p:cNvSpPr>
          <p:nvPr/>
        </p:nvSpPr>
        <p:spPr>
          <a:xfrm>
            <a:off x="6457950" y="6356351"/>
            <a:ext cx="857250" cy="365125"/>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7290FF7-652B-4475-AEAB-8B1A5D23AE09}" type="slidenum">
              <a:rPr lang="en-US" smtClean="0"/>
              <a:pPr/>
              <a:t>33</a:t>
            </a:fld>
            <a:endParaRPr lang="en-US"/>
          </a:p>
        </p:txBody>
      </p:sp>
      <p:sp>
        <p:nvSpPr>
          <p:cNvPr id="19" name="Footer Placeholder 5">
            <a:extLst>
              <a:ext uri="{FF2B5EF4-FFF2-40B4-BE49-F238E27FC236}">
                <a16:creationId xmlns:a16="http://schemas.microsoft.com/office/drawing/2014/main" id="{74C6CA2C-868E-4ED3-B0CB-910C228258AC}"/>
              </a:ext>
            </a:extLst>
          </p:cNvPr>
          <p:cNvSpPr txBox="1">
            <a:spLocks/>
          </p:cNvSpPr>
          <p:nvPr/>
        </p:nvSpPr>
        <p:spPr>
          <a:xfrm>
            <a:off x="3028950" y="6356351"/>
            <a:ext cx="3086100" cy="365125"/>
          </a:xfrm>
          <a:prstGeom prst="rect">
            <a:avLst/>
          </a:prstGeom>
        </p:spPr>
        <p:txBody>
          <a:bodyPr vert="horz" lIns="91440" tIns="45720" rIns="91440" bIns="45720" rtlCol="0" anchor="ctr"/>
          <a:lstStyle>
            <a:defPPr>
              <a:defRPr lang="en-US"/>
            </a:defPPr>
            <a:lvl1pPr marL="0" algn="ct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Kwartler CSCI -96</a:t>
            </a:r>
            <a:endParaRPr lang="en-US" dirty="0"/>
          </a:p>
        </p:txBody>
      </p:sp>
      <p:sp>
        <p:nvSpPr>
          <p:cNvPr id="20" name="Rectangle 19"/>
          <p:cNvSpPr/>
          <p:nvPr/>
        </p:nvSpPr>
        <p:spPr>
          <a:xfrm>
            <a:off x="2390969" y="4020202"/>
            <a:ext cx="6382078" cy="458366"/>
          </a:xfrm>
          <a:prstGeom prst="rect">
            <a:avLst/>
          </a:prstGeom>
          <a:solidFill>
            <a:srgbClr val="A6A6A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457200"/>
            <a:r>
              <a:rPr lang="en-US" sz="1400" kern="1200" dirty="0" err="1">
                <a:solidFill>
                  <a:schemeClr val="bg1"/>
                </a:solidFill>
                <a:latin typeface="Consolas" panose="020B0609020204030204" pitchFamily="49" charset="0"/>
                <a:cs typeface="Consolas" panose="020B0609020204030204" pitchFamily="49" charset="0"/>
              </a:rPr>
              <a:t>tm_map</a:t>
            </a:r>
            <a:r>
              <a:rPr lang="en-US" sz="1400" kern="1200" dirty="0">
                <a:solidFill>
                  <a:schemeClr val="bg1"/>
                </a:solidFill>
                <a:latin typeface="Consolas" panose="020B0609020204030204" pitchFamily="49" charset="0"/>
                <a:cs typeface="Consolas" panose="020B0609020204030204" pitchFamily="49" charset="0"/>
              </a:rPr>
              <a:t>(corpus, </a:t>
            </a:r>
            <a:r>
              <a:rPr lang="en-US" sz="1400" kern="1200" dirty="0" err="1">
                <a:solidFill>
                  <a:srgbClr val="FF0000"/>
                </a:solidFill>
                <a:latin typeface="Consolas" panose="020B0609020204030204" pitchFamily="49" charset="0"/>
                <a:cs typeface="Consolas" panose="020B0609020204030204" pitchFamily="49" charset="0"/>
              </a:rPr>
              <a:t>content_transformer</a:t>
            </a:r>
            <a:r>
              <a:rPr lang="en-US" sz="1400" kern="1200" dirty="0">
                <a:solidFill>
                  <a:schemeClr val="bg1"/>
                </a:solidFill>
                <a:latin typeface="Consolas" panose="020B0609020204030204" pitchFamily="49" charset="0"/>
                <a:cs typeface="Consolas" panose="020B0609020204030204" pitchFamily="49" charset="0"/>
              </a:rPr>
              <a:t>(</a:t>
            </a:r>
            <a:r>
              <a:rPr lang="en-US" sz="1400" kern="1200" dirty="0" err="1">
                <a:solidFill>
                  <a:schemeClr val="bg1"/>
                </a:solidFill>
                <a:latin typeface="Consolas" panose="020B0609020204030204" pitchFamily="49" charset="0"/>
                <a:cs typeface="Consolas" panose="020B0609020204030204" pitchFamily="49" charset="0"/>
              </a:rPr>
              <a:t>replace_contractions</a:t>
            </a:r>
            <a:r>
              <a:rPr lang="en-US" sz="1400" kern="1200" dirty="0">
                <a:solidFill>
                  <a:schemeClr val="bg1"/>
                </a:solidFill>
                <a:latin typeface="Consolas" panose="020B0609020204030204" pitchFamily="49" charset="0"/>
                <a:cs typeface="Consolas" panose="020B0609020204030204" pitchFamily="49" charset="0"/>
              </a:rPr>
              <a:t>))</a:t>
            </a:r>
          </a:p>
        </p:txBody>
      </p:sp>
      <p:grpSp>
        <p:nvGrpSpPr>
          <p:cNvPr id="22" name="Group 21"/>
          <p:cNvGrpSpPr/>
          <p:nvPr/>
        </p:nvGrpSpPr>
        <p:grpSpPr>
          <a:xfrm>
            <a:off x="448855" y="3501263"/>
            <a:ext cx="1749972" cy="1450427"/>
            <a:chOff x="3011215" y="2948152"/>
            <a:chExt cx="1749972" cy="1450427"/>
          </a:xfrm>
        </p:grpSpPr>
        <p:grpSp>
          <p:nvGrpSpPr>
            <p:cNvPr id="27" name="Group 26"/>
            <p:cNvGrpSpPr/>
            <p:nvPr/>
          </p:nvGrpSpPr>
          <p:grpSpPr>
            <a:xfrm>
              <a:off x="3040118" y="3078216"/>
              <a:ext cx="1692166" cy="1190298"/>
              <a:chOff x="3066941" y="3042744"/>
              <a:chExt cx="1692166" cy="1190298"/>
            </a:xfrm>
          </p:grpSpPr>
          <p:pic>
            <p:nvPicPr>
              <p:cNvPr id="29"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66941" y="3042744"/>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46779" y="3660228"/>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06455" y="3660228"/>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86293" y="3042744"/>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26617" y="3042744"/>
                <a:ext cx="572814" cy="572814"/>
              </a:xfrm>
              <a:prstGeom prst="rect">
                <a:avLst/>
              </a:prstGeom>
              <a:noFill/>
              <a:extLst>
                <a:ext uri="{909E8E84-426E-40DD-AFC4-6F175D3DCCD1}">
                  <a14:hiddenFill xmlns:a14="http://schemas.microsoft.com/office/drawing/2010/main">
                    <a:solidFill>
                      <a:srgbClr val="FFFFFF"/>
                    </a:solidFill>
                  </a14:hiddenFill>
                </a:ext>
              </a:extLst>
            </p:spPr>
          </p:pic>
        </p:grpSp>
        <p:sp>
          <p:nvSpPr>
            <p:cNvPr id="28" name="Rounded Rectangle 27"/>
            <p:cNvSpPr/>
            <p:nvPr/>
          </p:nvSpPr>
          <p:spPr>
            <a:xfrm>
              <a:off x="3011215" y="2948152"/>
              <a:ext cx="1749972" cy="1450427"/>
            </a:xfrm>
            <a:prstGeom prst="round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8" name="Straight Connector 17">
            <a:extLst>
              <a:ext uri="{FF2B5EF4-FFF2-40B4-BE49-F238E27FC236}">
                <a16:creationId xmlns:a16="http://schemas.microsoft.com/office/drawing/2014/main" id="{70FD0FC9-2DA8-1D4F-939C-8BA61F596868}"/>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4D6DC89D-320E-164E-874B-795870802CD7}"/>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54368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5/28/23</a:t>
            </a:fld>
            <a:endParaRPr lang="en-US"/>
          </a:p>
        </p:txBody>
      </p:sp>
      <p:sp>
        <p:nvSpPr>
          <p:cNvPr id="3" name="Title 2"/>
          <p:cNvSpPr>
            <a:spLocks noGrp="1"/>
          </p:cNvSpPr>
          <p:nvPr>
            <p:ph type="title"/>
          </p:nvPr>
        </p:nvSpPr>
        <p:spPr>
          <a:xfrm>
            <a:off x="224851" y="365126"/>
            <a:ext cx="8661973" cy="591477"/>
          </a:xfrm>
        </p:spPr>
        <p:txBody>
          <a:bodyPr/>
          <a:lstStyle/>
          <a:p>
            <a:r>
              <a:rPr lang="en-US" sz="2800" dirty="0"/>
              <a:t>Custom Functions in this class</a:t>
            </a:r>
          </a:p>
        </p:txBody>
      </p:sp>
      <p:sp>
        <p:nvSpPr>
          <p:cNvPr id="4" name="Slide Number Placeholder 3"/>
          <p:cNvSpPr>
            <a:spLocks noGrp="1"/>
          </p:cNvSpPr>
          <p:nvPr>
            <p:ph type="sldNum" sz="quarter" idx="12"/>
          </p:nvPr>
        </p:nvSpPr>
        <p:spPr/>
        <p:txBody>
          <a:bodyPr/>
          <a:lstStyle/>
          <a:p>
            <a:fld id="{37290FF7-652B-4475-AEAB-8B1A5D23AE09}" type="slidenum">
              <a:rPr lang="en-US" smtClean="0"/>
              <a:t>34</a:t>
            </a:fld>
            <a:endParaRPr lang="en-US"/>
          </a:p>
        </p:txBody>
      </p:sp>
      <p:sp>
        <p:nvSpPr>
          <p:cNvPr id="6" name="Rectangle 5"/>
          <p:cNvSpPr/>
          <p:nvPr/>
        </p:nvSpPr>
        <p:spPr>
          <a:xfrm>
            <a:off x="366877" y="2410048"/>
            <a:ext cx="4572000" cy="1938992"/>
          </a:xfrm>
          <a:prstGeom prst="rect">
            <a:avLst/>
          </a:prstGeom>
          <a:solidFill>
            <a:schemeClr val="bg1">
              <a:lumMod val="85000"/>
            </a:schemeClr>
          </a:solidFill>
        </p:spPr>
        <p:txBody>
          <a:bodyPr>
            <a:spAutoFit/>
          </a:bodyPr>
          <a:lstStyle/>
          <a:p>
            <a:pPr defTabSz="457200"/>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tryTolower</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&lt;- function(x){</a:t>
            </a:r>
          </a:p>
          <a:p>
            <a:pPr defTabSz="457200"/>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 return NA when there is an error</a:t>
            </a:r>
          </a:p>
          <a:p>
            <a:pPr defTabSz="457200"/>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y = NA</a:t>
            </a:r>
          </a:p>
          <a:p>
            <a:pPr defTabSz="457200"/>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 </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tryCatch</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error</a:t>
            </a:r>
          </a:p>
          <a:p>
            <a:pPr defTabSz="457200"/>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try_error</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 </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tryCatch</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tolower</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(x), error = function(e) e)</a:t>
            </a:r>
          </a:p>
          <a:p>
            <a:pPr defTabSz="457200"/>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 if not an error</a:t>
            </a:r>
          </a:p>
          <a:p>
            <a:pPr defTabSz="457200"/>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if (!inherits(</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try_error</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'error'))</a:t>
            </a:r>
          </a:p>
          <a:p>
            <a:pPr defTabSz="457200"/>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y = </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tolower</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(x)</a:t>
            </a:r>
          </a:p>
          <a:p>
            <a:pPr defTabSz="457200"/>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return(y)}</a:t>
            </a:r>
          </a:p>
        </p:txBody>
      </p:sp>
      <p:sp>
        <p:nvSpPr>
          <p:cNvPr id="7" name="TextBox 6"/>
          <p:cNvSpPr txBox="1"/>
          <p:nvPr/>
        </p:nvSpPr>
        <p:spPr>
          <a:xfrm>
            <a:off x="414174" y="1245053"/>
            <a:ext cx="8304157" cy="369332"/>
          </a:xfrm>
          <a:prstGeom prst="rect">
            <a:avLst/>
          </a:prstGeom>
          <a:solidFill>
            <a:schemeClr val="tx2"/>
          </a:solidFill>
        </p:spPr>
        <p:txBody>
          <a:bodyPr wrap="square" rtlCol="0">
            <a:spAutoFit/>
          </a:bodyPr>
          <a:lstStyle/>
          <a:p>
            <a:pPr defTabSz="457200"/>
            <a:r>
              <a:rPr lang="en-US" sz="1800" kern="1200" dirty="0">
                <a:solidFill>
                  <a:schemeClr val="bg1"/>
                </a:solidFill>
                <a:latin typeface="+mj-lt"/>
                <a:ea typeface="Arial Unicode MS" panose="020B0604020202020204" pitchFamily="34" charset="-128"/>
                <a:cs typeface="Arial Unicode MS" panose="020B0604020202020204" pitchFamily="34" charset="-128"/>
              </a:rPr>
              <a:t>“</a:t>
            </a:r>
            <a:r>
              <a:rPr lang="en-US" sz="1800" kern="1200" dirty="0" err="1">
                <a:solidFill>
                  <a:schemeClr val="bg1"/>
                </a:solidFill>
                <a:latin typeface="+mj-lt"/>
                <a:ea typeface="Arial Unicode MS" panose="020B0604020202020204" pitchFamily="34" charset="-128"/>
                <a:cs typeface="Arial Unicode MS" panose="020B0604020202020204" pitchFamily="34" charset="-128"/>
              </a:rPr>
              <a:t>tryTolower</a:t>
            </a:r>
            <a:r>
              <a:rPr lang="en-US" sz="1800" kern="1200" dirty="0">
                <a:solidFill>
                  <a:schemeClr val="bg1"/>
                </a:solidFill>
                <a:latin typeface="+mj-lt"/>
                <a:ea typeface="Arial Unicode MS" panose="020B0604020202020204" pitchFamily="34" charset="-128"/>
                <a:cs typeface="Arial Unicode MS" panose="020B0604020202020204" pitchFamily="34" charset="-128"/>
              </a:rPr>
              <a:t>” is poached to account for errors when making lowercase. </a:t>
            </a:r>
          </a:p>
        </p:txBody>
      </p:sp>
      <p:sp>
        <p:nvSpPr>
          <p:cNvPr id="11" name="Footer Placeholder 5">
            <a:extLst>
              <a:ext uri="{FF2B5EF4-FFF2-40B4-BE49-F238E27FC236}">
                <a16:creationId xmlns:a16="http://schemas.microsoft.com/office/drawing/2014/main" id="{57FB663B-C4A4-4685-ADE7-88CAA5A34233}"/>
              </a:ext>
            </a:extLst>
          </p:cNvPr>
          <p:cNvSpPr>
            <a:spLocks noGrp="1"/>
          </p:cNvSpPr>
          <p:nvPr>
            <p:ph type="ftr" sz="quarter" idx="3"/>
          </p:nvPr>
        </p:nvSpPr>
        <p:spPr>
          <a:xfrm>
            <a:off x="3028950" y="6356351"/>
            <a:ext cx="3086100" cy="365125"/>
          </a:xfrm>
        </p:spPr>
        <p:txBody>
          <a:bodyPr/>
          <a:lstStyle/>
          <a:p>
            <a:r>
              <a:rPr lang="en-US" dirty="0"/>
              <a:t>Kwartler CSCI -96</a:t>
            </a:r>
          </a:p>
        </p:txBody>
      </p:sp>
      <p:sp>
        <p:nvSpPr>
          <p:cNvPr id="12" name="Rectangle 11"/>
          <p:cNvSpPr/>
          <p:nvPr/>
        </p:nvSpPr>
        <p:spPr>
          <a:xfrm>
            <a:off x="396240" y="5050572"/>
            <a:ext cx="8351520" cy="923330"/>
          </a:xfrm>
          <a:prstGeom prst="rect">
            <a:avLst/>
          </a:prstGeom>
          <a:solidFill>
            <a:schemeClr val="accent3"/>
          </a:solidFill>
        </p:spPr>
        <p:txBody>
          <a:bodyPr wrap="square">
            <a:spAutoFit/>
          </a:bodyPr>
          <a:lstStyle/>
          <a:p>
            <a:pPr defTabSz="457200"/>
            <a:r>
              <a:rPr lang="en-US" dirty="0">
                <a:solidFill>
                  <a:prstClr val="white"/>
                </a:solidFill>
                <a:latin typeface="Arial Unicode MS" panose="020B0604020202020204" pitchFamily="34" charset="-128"/>
                <a:ea typeface="Arial Unicode MS" panose="020B0604020202020204" pitchFamily="34" charset="-128"/>
                <a:cs typeface="Arial Unicode MS" panose="020B0604020202020204" pitchFamily="34" charset="-128"/>
              </a:rPr>
              <a:t>Base: </a:t>
            </a:r>
            <a:r>
              <a:rPr lang="en-US" dirty="0" err="1">
                <a:solidFill>
                  <a:prstClr val="white"/>
                </a:solidFill>
                <a:latin typeface="Consolas" panose="020B0609020204030204" pitchFamily="49" charset="0"/>
                <a:ea typeface="Arial Unicode MS" panose="020B0604020202020204" pitchFamily="34" charset="-128"/>
                <a:cs typeface="Consolas" panose="020B0609020204030204" pitchFamily="49" charset="0"/>
              </a:rPr>
              <a:t>tolower</a:t>
            </a:r>
            <a:r>
              <a:rPr lang="en-US" dirty="0">
                <a:solidFill>
                  <a:prstClr val="white"/>
                </a:solidFill>
                <a:latin typeface="Arial Unicode MS" panose="020B0604020202020204" pitchFamily="34" charset="-128"/>
                <a:ea typeface="Arial Unicode MS" panose="020B0604020202020204" pitchFamily="34" charset="-128"/>
                <a:cs typeface="Arial Unicode MS" panose="020B0604020202020204" pitchFamily="34" charset="-128"/>
              </a:rPr>
              <a:t> (basic) – fails if not utf-8</a:t>
            </a:r>
          </a:p>
          <a:p>
            <a:pPr defTabSz="457200"/>
            <a:r>
              <a:rPr lang="en-US" dirty="0" err="1">
                <a:solidFill>
                  <a:prstClr val="white"/>
                </a:solidFill>
                <a:latin typeface="Arial Unicode MS" panose="020B0604020202020204" pitchFamily="34" charset="-128"/>
                <a:ea typeface="Arial Unicode MS" panose="020B0604020202020204" pitchFamily="34" charset="-128"/>
                <a:cs typeface="Arial Unicode MS" panose="020B0604020202020204" pitchFamily="34" charset="-128"/>
              </a:rPr>
              <a:t>Stringr</a:t>
            </a:r>
            <a:r>
              <a:rPr lang="en-US" dirty="0">
                <a:solidFill>
                  <a:prstClr val="white"/>
                </a:solidFill>
                <a:latin typeface="Arial Unicode MS" panose="020B0604020202020204" pitchFamily="34" charset="-128"/>
                <a:ea typeface="Arial Unicode MS" panose="020B0604020202020204" pitchFamily="34" charset="-128"/>
                <a:cs typeface="Arial Unicode MS" panose="020B0604020202020204" pitchFamily="34" charset="-128"/>
              </a:rPr>
              <a:t>: </a:t>
            </a:r>
            <a:r>
              <a:rPr lang="en-US" dirty="0" err="1">
                <a:solidFill>
                  <a:prstClr val="white"/>
                </a:solidFill>
                <a:latin typeface="Consolas" panose="020B0609020204030204" pitchFamily="49" charset="0"/>
                <a:ea typeface="Arial Unicode MS" panose="020B0604020202020204" pitchFamily="34" charset="-128"/>
                <a:cs typeface="Consolas" panose="020B0609020204030204" pitchFamily="49" charset="0"/>
              </a:rPr>
              <a:t>str_to_lower</a:t>
            </a:r>
            <a:r>
              <a:rPr lang="en-US" dirty="0">
                <a:solidFill>
                  <a:prstClr val="white"/>
                </a:solidFill>
                <a:latin typeface="Arial Unicode MS" panose="020B0604020202020204" pitchFamily="34" charset="-128"/>
                <a:ea typeface="Arial Unicode MS" panose="020B0604020202020204" pitchFamily="34" charset="-128"/>
                <a:cs typeface="Arial Unicode MS" panose="020B0604020202020204" pitchFamily="34" charset="-128"/>
              </a:rPr>
              <a:t> (wrapper) – fails if not utf-8</a:t>
            </a:r>
          </a:p>
          <a:p>
            <a:pPr defTabSz="457200"/>
            <a:r>
              <a:rPr lang="en-US" dirty="0">
                <a:solidFill>
                  <a:prstClr val="white"/>
                </a:solidFill>
                <a:latin typeface="Arial Unicode MS" panose="020B0604020202020204" pitchFamily="34" charset="-128"/>
                <a:ea typeface="Arial Unicode MS" panose="020B0604020202020204" pitchFamily="34" charset="-128"/>
                <a:cs typeface="Arial Unicode MS" panose="020B0604020202020204" pitchFamily="34" charset="-128"/>
              </a:rPr>
              <a:t>Custom: </a:t>
            </a:r>
            <a:r>
              <a:rPr lang="en-US" dirty="0" err="1">
                <a:solidFill>
                  <a:prstClr val="white"/>
                </a:solidFill>
                <a:latin typeface="Consolas" panose="020B0609020204030204" pitchFamily="49" charset="0"/>
                <a:ea typeface="Arial Unicode MS" panose="020B0604020202020204" pitchFamily="34" charset="-128"/>
                <a:cs typeface="Consolas" panose="020B0609020204030204" pitchFamily="49" charset="0"/>
              </a:rPr>
              <a:t>tryTolower</a:t>
            </a:r>
            <a:r>
              <a:rPr lang="en-US" dirty="0">
                <a:solidFill>
                  <a:prstClr val="white"/>
                </a:solidFill>
                <a:latin typeface="Arial Unicode MS" panose="020B0604020202020204" pitchFamily="34" charset="-128"/>
                <a:ea typeface="Arial Unicode MS" panose="020B0604020202020204" pitchFamily="34" charset="-128"/>
                <a:cs typeface="Arial Unicode MS" panose="020B0604020202020204" pitchFamily="34" charset="-128"/>
              </a:rPr>
              <a:t> (handles errors) – fault tolerant!</a:t>
            </a:r>
          </a:p>
        </p:txBody>
      </p:sp>
      <p:cxnSp>
        <p:nvCxnSpPr>
          <p:cNvPr id="9" name="Straight Connector 8">
            <a:extLst>
              <a:ext uri="{FF2B5EF4-FFF2-40B4-BE49-F238E27FC236}">
                <a16:creationId xmlns:a16="http://schemas.microsoft.com/office/drawing/2014/main" id="{D585887A-F600-104E-9C8B-AB2FDD141384}"/>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30937578-F52C-3F41-9976-2ACAC71EA46B}"/>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6595874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5/28/23</a:t>
            </a:fld>
            <a:endParaRPr lang="en-US"/>
          </a:p>
        </p:txBody>
      </p:sp>
      <p:sp>
        <p:nvSpPr>
          <p:cNvPr id="3" name="Title 2"/>
          <p:cNvSpPr>
            <a:spLocks noGrp="1"/>
          </p:cNvSpPr>
          <p:nvPr>
            <p:ph type="title"/>
          </p:nvPr>
        </p:nvSpPr>
        <p:spPr>
          <a:xfrm>
            <a:off x="224851" y="365126"/>
            <a:ext cx="8661973" cy="591477"/>
          </a:xfrm>
        </p:spPr>
        <p:txBody>
          <a:bodyPr/>
          <a:lstStyle/>
          <a:p>
            <a:r>
              <a:rPr lang="en-US" sz="2800" dirty="0"/>
              <a:t>Custom Functions in this class</a:t>
            </a:r>
          </a:p>
        </p:txBody>
      </p:sp>
      <p:sp>
        <p:nvSpPr>
          <p:cNvPr id="4" name="Slide Number Placeholder 3"/>
          <p:cNvSpPr>
            <a:spLocks noGrp="1"/>
          </p:cNvSpPr>
          <p:nvPr>
            <p:ph type="sldNum" sz="quarter" idx="12"/>
          </p:nvPr>
        </p:nvSpPr>
        <p:spPr/>
        <p:txBody>
          <a:bodyPr/>
          <a:lstStyle/>
          <a:p>
            <a:fld id="{37290FF7-652B-4475-AEAB-8B1A5D23AE09}" type="slidenum">
              <a:rPr lang="en-US" smtClean="0"/>
              <a:t>35</a:t>
            </a:fld>
            <a:endParaRPr lang="en-US"/>
          </a:p>
        </p:txBody>
      </p:sp>
      <p:sp>
        <p:nvSpPr>
          <p:cNvPr id="9" name="Rectangle 8"/>
          <p:cNvSpPr/>
          <p:nvPr/>
        </p:nvSpPr>
        <p:spPr>
          <a:xfrm>
            <a:off x="432894" y="2296663"/>
            <a:ext cx="8269672" cy="2031325"/>
          </a:xfrm>
          <a:prstGeom prst="rect">
            <a:avLst/>
          </a:prstGeom>
          <a:solidFill>
            <a:schemeClr val="bg1">
              <a:lumMod val="85000"/>
            </a:schemeClr>
          </a:solidFill>
        </p:spPr>
        <p:txBody>
          <a:bodyPr wrap="square">
            <a:spAutoFit/>
          </a:bodyPr>
          <a:lstStyle/>
          <a:p>
            <a:pPr defTabSz="457200"/>
            <a:r>
              <a:rPr lang="en-US" sz="14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cleanCorpus</a:t>
            </a:r>
            <a:r>
              <a:rPr lang="en-US" sz="14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&lt;-function(corpus, </a:t>
            </a:r>
            <a:r>
              <a:rPr lang="en-US" sz="14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customStopwords</a:t>
            </a:r>
            <a:r>
              <a:rPr lang="en-US" sz="14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a:p>
            <a:pPr defTabSz="457200"/>
            <a:r>
              <a:rPr lang="en-US" sz="14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corpus &lt;- </a:t>
            </a:r>
            <a:r>
              <a:rPr lang="en-US" sz="14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tm_map</a:t>
            </a:r>
            <a:r>
              <a:rPr lang="en-US" sz="14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(corpus, </a:t>
            </a:r>
            <a:r>
              <a:rPr lang="en-US" sz="14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content_transformer</a:t>
            </a:r>
            <a:r>
              <a:rPr lang="en-US" sz="14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4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qdapRegex</a:t>
            </a:r>
            <a:r>
              <a:rPr lang="en-US" sz="14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4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rm_url</a:t>
            </a:r>
            <a:r>
              <a:rPr lang="en-US" sz="14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p>
          <a:p>
            <a:pPr defTabSz="457200"/>
            <a:r>
              <a:rPr lang="en-US" sz="14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corpus &lt;- </a:t>
            </a:r>
            <a:r>
              <a:rPr lang="en-US" sz="14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tm_map</a:t>
            </a:r>
            <a:r>
              <a:rPr lang="en-US" sz="14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(corpus, </a:t>
            </a:r>
            <a:r>
              <a:rPr lang="en-US" sz="14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removePunctuation</a:t>
            </a:r>
            <a:r>
              <a:rPr lang="en-US" sz="14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a:p>
            <a:pPr defTabSz="457200"/>
            <a:r>
              <a:rPr lang="en-US" sz="14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corpus &lt;- </a:t>
            </a:r>
            <a:r>
              <a:rPr lang="en-US" sz="14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tm_map</a:t>
            </a:r>
            <a:r>
              <a:rPr lang="en-US" sz="14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(corpus, </a:t>
            </a:r>
            <a:r>
              <a:rPr lang="en-US" sz="14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stripWhitespace</a:t>
            </a:r>
            <a:r>
              <a:rPr lang="en-US" sz="14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a:p>
            <a:pPr defTabSz="457200"/>
            <a:r>
              <a:rPr lang="en-US" sz="14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corpus &lt;- </a:t>
            </a:r>
            <a:r>
              <a:rPr lang="en-US" sz="14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tm_map</a:t>
            </a:r>
            <a:r>
              <a:rPr lang="en-US" sz="14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(corpus, </a:t>
            </a:r>
            <a:r>
              <a:rPr lang="en-US" sz="14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removeNumbers</a:t>
            </a:r>
            <a:r>
              <a:rPr lang="en-US" sz="14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a:p>
            <a:pPr defTabSz="457200"/>
            <a:r>
              <a:rPr lang="en-US" sz="14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corpus &lt;- </a:t>
            </a:r>
            <a:r>
              <a:rPr lang="en-US" sz="14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tm_map</a:t>
            </a:r>
            <a:r>
              <a:rPr lang="en-US" sz="14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(corpus, </a:t>
            </a:r>
            <a:r>
              <a:rPr lang="en-US" sz="14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content_transformer</a:t>
            </a:r>
            <a:r>
              <a:rPr lang="en-US" sz="14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4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tryTolower</a:t>
            </a:r>
            <a:r>
              <a:rPr lang="en-US" sz="14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a:p>
            <a:pPr defTabSz="457200"/>
            <a:r>
              <a:rPr lang="en-US" sz="14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corpus &lt;- </a:t>
            </a:r>
            <a:r>
              <a:rPr lang="en-US" sz="14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tm_map</a:t>
            </a:r>
            <a:r>
              <a:rPr lang="en-US" sz="14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(corpus, </a:t>
            </a:r>
            <a:r>
              <a:rPr lang="en-US" sz="14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removeWords</a:t>
            </a:r>
            <a:r>
              <a:rPr lang="en-US" sz="14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r>
              <a:rPr lang="en-US" sz="14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customStopwords</a:t>
            </a:r>
            <a:r>
              <a:rPr lang="en-US" sz="14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a:p>
            <a:pPr defTabSz="457200"/>
            <a:r>
              <a:rPr lang="en-US" sz="14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return(corpus)</a:t>
            </a:r>
          </a:p>
          <a:p>
            <a:pPr defTabSz="457200"/>
            <a:r>
              <a:rPr lang="en-US" sz="14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endParaRPr lang="en-US" sz="14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endParaRPr>
          </a:p>
        </p:txBody>
      </p:sp>
      <p:sp>
        <p:nvSpPr>
          <p:cNvPr id="11" name="Footer Placeholder 5">
            <a:extLst>
              <a:ext uri="{FF2B5EF4-FFF2-40B4-BE49-F238E27FC236}">
                <a16:creationId xmlns:a16="http://schemas.microsoft.com/office/drawing/2014/main" id="{57FB663B-C4A4-4685-ADE7-88CAA5A34233}"/>
              </a:ext>
            </a:extLst>
          </p:cNvPr>
          <p:cNvSpPr>
            <a:spLocks noGrp="1"/>
          </p:cNvSpPr>
          <p:nvPr>
            <p:ph type="ftr" sz="quarter" idx="3"/>
          </p:nvPr>
        </p:nvSpPr>
        <p:spPr>
          <a:xfrm>
            <a:off x="3028950" y="6356351"/>
            <a:ext cx="3086100" cy="365125"/>
          </a:xfrm>
        </p:spPr>
        <p:txBody>
          <a:bodyPr/>
          <a:lstStyle/>
          <a:p>
            <a:r>
              <a:rPr lang="en-US" dirty="0"/>
              <a:t>Kwartler CSCI -96</a:t>
            </a:r>
          </a:p>
        </p:txBody>
      </p:sp>
      <p:sp>
        <p:nvSpPr>
          <p:cNvPr id="12" name="TextBox 11"/>
          <p:cNvSpPr txBox="1"/>
          <p:nvPr/>
        </p:nvSpPr>
        <p:spPr>
          <a:xfrm>
            <a:off x="414174" y="1245053"/>
            <a:ext cx="8304157" cy="369332"/>
          </a:xfrm>
          <a:prstGeom prst="rect">
            <a:avLst/>
          </a:prstGeom>
          <a:solidFill>
            <a:schemeClr val="tx2"/>
          </a:solidFill>
        </p:spPr>
        <p:txBody>
          <a:bodyPr wrap="square" rtlCol="0">
            <a:spAutoFit/>
          </a:bodyPr>
          <a:lstStyle/>
          <a:p>
            <a:pPr defTabSz="457200"/>
            <a:r>
              <a:rPr lang="en-US" sz="1800" kern="1200" dirty="0">
                <a:solidFill>
                  <a:schemeClr val="bg1"/>
                </a:solidFill>
                <a:latin typeface="+mj-lt"/>
                <a:ea typeface="Arial Unicode MS" panose="020B0604020202020204" pitchFamily="34" charset="-128"/>
                <a:cs typeface="Arial Unicode MS" panose="020B0604020202020204" pitchFamily="34" charset="-128"/>
              </a:rPr>
              <a:t>“</a:t>
            </a:r>
            <a:r>
              <a:rPr lang="en-US" sz="1800" kern="1200" dirty="0" err="1">
                <a:solidFill>
                  <a:schemeClr val="bg1"/>
                </a:solidFill>
                <a:latin typeface="+mj-lt"/>
                <a:ea typeface="Arial Unicode MS" panose="020B0604020202020204" pitchFamily="34" charset="-128"/>
                <a:cs typeface="Arial Unicode MS" panose="020B0604020202020204" pitchFamily="34" charset="-128"/>
              </a:rPr>
              <a:t>cleanCorpus</a:t>
            </a:r>
            <a:r>
              <a:rPr lang="en-US" sz="1800" kern="1200" dirty="0">
                <a:solidFill>
                  <a:schemeClr val="bg1"/>
                </a:solidFill>
                <a:latin typeface="+mj-lt"/>
                <a:ea typeface="Arial Unicode MS" panose="020B0604020202020204" pitchFamily="34" charset="-128"/>
                <a:cs typeface="Arial Unicode MS" panose="020B0604020202020204" pitchFamily="34" charset="-128"/>
              </a:rPr>
              <a:t>” is </a:t>
            </a:r>
            <a:r>
              <a:rPr lang="en-US" dirty="0">
                <a:solidFill>
                  <a:schemeClr val="bg1"/>
                </a:solidFill>
                <a:latin typeface="+mj-lt"/>
                <a:ea typeface="Arial Unicode MS" panose="020B0604020202020204" pitchFamily="34" charset="-128"/>
                <a:cs typeface="Arial Unicode MS" panose="020B0604020202020204" pitchFamily="34" charset="-128"/>
              </a:rPr>
              <a:t>a convenience wrapper for basic cleaning operations</a:t>
            </a:r>
            <a:endParaRPr lang="en-US" sz="1800" kern="1200" dirty="0">
              <a:solidFill>
                <a:schemeClr val="bg1"/>
              </a:solidFill>
              <a:latin typeface="+mj-lt"/>
              <a:ea typeface="Arial Unicode MS" panose="020B0604020202020204" pitchFamily="34" charset="-128"/>
              <a:cs typeface="Arial Unicode MS" panose="020B0604020202020204" pitchFamily="34" charset="-128"/>
            </a:endParaRPr>
          </a:p>
        </p:txBody>
      </p:sp>
      <p:cxnSp>
        <p:nvCxnSpPr>
          <p:cNvPr id="8" name="Straight Connector 7">
            <a:extLst>
              <a:ext uri="{FF2B5EF4-FFF2-40B4-BE49-F238E27FC236}">
                <a16:creationId xmlns:a16="http://schemas.microsoft.com/office/drawing/2014/main" id="{BD80536F-867D-AA42-938F-FE88DD757019}"/>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1FE05674-5D26-574E-A6CB-DC53E73EDB9A}"/>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9786973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9816007-30FD-4AEB-A716-B9E15C36423B}"/>
              </a:ext>
            </a:extLst>
          </p:cNvPr>
          <p:cNvSpPr>
            <a:spLocks noGrp="1"/>
          </p:cNvSpPr>
          <p:nvPr>
            <p:ph type="dt" sz="half" idx="10"/>
          </p:nvPr>
        </p:nvSpPr>
        <p:spPr/>
        <p:txBody>
          <a:bodyPr/>
          <a:lstStyle/>
          <a:p>
            <a:fld id="{7DB6E382-4F61-4E24-BE1A-377EC83D0E3A}" type="datetime1">
              <a:rPr lang="en-US" smtClean="0"/>
              <a:t>5/28/23</a:t>
            </a:fld>
            <a:endParaRPr lang="en-US"/>
          </a:p>
        </p:txBody>
      </p:sp>
      <p:sp>
        <p:nvSpPr>
          <p:cNvPr id="3" name="Slide Number Placeholder 2">
            <a:extLst>
              <a:ext uri="{FF2B5EF4-FFF2-40B4-BE49-F238E27FC236}">
                <a16:creationId xmlns:a16="http://schemas.microsoft.com/office/drawing/2014/main" id="{F2A3FA6C-1D09-4C49-ABA1-9460C1498C0E}"/>
              </a:ext>
            </a:extLst>
          </p:cNvPr>
          <p:cNvSpPr>
            <a:spLocks noGrp="1"/>
          </p:cNvSpPr>
          <p:nvPr>
            <p:ph type="sldNum" sz="quarter" idx="12"/>
          </p:nvPr>
        </p:nvSpPr>
        <p:spPr/>
        <p:txBody>
          <a:bodyPr/>
          <a:lstStyle/>
          <a:p>
            <a:fld id="{37290FF7-652B-4475-AEAB-8B1A5D23AE09}" type="slidenum">
              <a:rPr lang="en-US" smtClean="0"/>
              <a:t>36</a:t>
            </a:fld>
            <a:endParaRPr lang="en-US"/>
          </a:p>
        </p:txBody>
      </p:sp>
      <p:sp>
        <p:nvSpPr>
          <p:cNvPr id="4" name="Footer Placeholder 3">
            <a:extLst>
              <a:ext uri="{FF2B5EF4-FFF2-40B4-BE49-F238E27FC236}">
                <a16:creationId xmlns:a16="http://schemas.microsoft.com/office/drawing/2014/main" id="{C687A7C9-8C15-4FA8-8D46-F140BB5CC64F}"/>
              </a:ext>
            </a:extLst>
          </p:cNvPr>
          <p:cNvSpPr>
            <a:spLocks noGrp="1"/>
          </p:cNvSpPr>
          <p:nvPr>
            <p:ph type="ftr" sz="quarter" idx="3"/>
          </p:nvPr>
        </p:nvSpPr>
        <p:spPr/>
        <p:txBody>
          <a:bodyPr/>
          <a:lstStyle/>
          <a:p>
            <a:r>
              <a:rPr lang="en-US" dirty="0"/>
              <a:t>Kwartler CSCI -96</a:t>
            </a:r>
          </a:p>
        </p:txBody>
      </p:sp>
      <p:sp>
        <p:nvSpPr>
          <p:cNvPr id="5" name="Title 2">
            <a:extLst>
              <a:ext uri="{FF2B5EF4-FFF2-40B4-BE49-F238E27FC236}">
                <a16:creationId xmlns:a16="http://schemas.microsoft.com/office/drawing/2014/main" id="{1CDCF66D-06F3-4DE5-8326-51447DB50D0F}"/>
              </a:ext>
            </a:extLst>
          </p:cNvPr>
          <p:cNvSpPr txBox="1">
            <a:spLocks/>
          </p:cNvSpPr>
          <p:nvPr/>
        </p:nvSpPr>
        <p:spPr>
          <a:xfrm>
            <a:off x="628650" y="365126"/>
            <a:ext cx="78867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dirty="0"/>
              <a:t>Meta Example</a:t>
            </a:r>
          </a:p>
        </p:txBody>
      </p:sp>
      <p:pic>
        <p:nvPicPr>
          <p:cNvPr id="6" name="Picture 5">
            <a:extLst>
              <a:ext uri="{FF2B5EF4-FFF2-40B4-BE49-F238E27FC236}">
                <a16:creationId xmlns:a16="http://schemas.microsoft.com/office/drawing/2014/main" id="{156676A5-BF38-41C1-B737-6C8B94630429}"/>
              </a:ext>
            </a:extLst>
          </p:cNvPr>
          <p:cNvPicPr>
            <a:picLocks noChangeAspect="1"/>
          </p:cNvPicPr>
          <p:nvPr/>
        </p:nvPicPr>
        <p:blipFill>
          <a:blip r:embed="rId2"/>
          <a:stretch>
            <a:fillRect/>
          </a:stretch>
        </p:blipFill>
        <p:spPr>
          <a:xfrm>
            <a:off x="250954" y="2363760"/>
            <a:ext cx="8515350" cy="2853224"/>
          </a:xfrm>
          <a:prstGeom prst="rect">
            <a:avLst/>
          </a:prstGeom>
        </p:spPr>
      </p:pic>
      <p:sp>
        <p:nvSpPr>
          <p:cNvPr id="7" name="Rectangle 6">
            <a:extLst>
              <a:ext uri="{FF2B5EF4-FFF2-40B4-BE49-F238E27FC236}">
                <a16:creationId xmlns:a16="http://schemas.microsoft.com/office/drawing/2014/main" id="{7BFF2EDE-E399-4E3D-BDB9-7FC1AE0C6051}"/>
              </a:ext>
            </a:extLst>
          </p:cNvPr>
          <p:cNvSpPr/>
          <p:nvPr/>
        </p:nvSpPr>
        <p:spPr>
          <a:xfrm rot="16200000">
            <a:off x="-145280" y="1563562"/>
            <a:ext cx="1178528" cy="307777"/>
          </a:xfrm>
          <a:prstGeom prst="rect">
            <a:avLst/>
          </a:prstGeom>
          <a:solidFill>
            <a:schemeClr val="accent2"/>
          </a:solidFill>
        </p:spPr>
        <p:txBody>
          <a:bodyPr wrap="none">
            <a:spAutoFit/>
          </a:bodyPr>
          <a:lstStyle/>
          <a:p>
            <a:pPr algn="ctr"/>
            <a:r>
              <a:rPr lang="en-US" sz="1400" dirty="0">
                <a:solidFill>
                  <a:schemeClr val="bg1"/>
                </a:solidFill>
                <a:latin typeface="Consolas" panose="020B0609020204030204" pitchFamily="49" charset="0"/>
                <a:ea typeface="Arial Unicode MS" panose="020B0604020202020204" pitchFamily="34" charset="-128"/>
                <a:cs typeface="Consolas" panose="020B0609020204030204" pitchFamily="49" charset="0"/>
              </a:rPr>
              <a:t>'$</a:t>
            </a:r>
            <a:r>
              <a:rPr lang="en-US" sz="1400" dirty="0" err="1">
                <a:solidFill>
                  <a:schemeClr val="bg1"/>
                </a:solidFill>
                <a:latin typeface="Consolas" panose="020B0609020204030204" pitchFamily="49" charset="0"/>
                <a:ea typeface="Arial Unicode MS" panose="020B0604020202020204" pitchFamily="34" charset="-128"/>
                <a:cs typeface="Consolas" panose="020B0609020204030204" pitchFamily="49" charset="0"/>
              </a:rPr>
              <a:t>doc_id</a:t>
            </a:r>
            <a:r>
              <a:rPr lang="en-US" sz="1400" dirty="0">
                <a:solidFill>
                  <a:schemeClr val="bg1"/>
                </a:solidFill>
                <a:latin typeface="Consolas" panose="020B0609020204030204" pitchFamily="49" charset="0"/>
                <a:ea typeface="Arial Unicode MS" panose="020B0604020202020204" pitchFamily="34" charset="-128"/>
                <a:cs typeface="Consolas" panose="020B0609020204030204" pitchFamily="49" charset="0"/>
              </a:rPr>
              <a:t>' </a:t>
            </a:r>
            <a:endParaRPr lang="en-US" sz="1400" dirty="0">
              <a:solidFill>
                <a:schemeClr val="bg1"/>
              </a:solidFill>
            </a:endParaRPr>
          </a:p>
        </p:txBody>
      </p:sp>
      <p:sp>
        <p:nvSpPr>
          <p:cNvPr id="8" name="Rectangle 7">
            <a:extLst>
              <a:ext uri="{FF2B5EF4-FFF2-40B4-BE49-F238E27FC236}">
                <a16:creationId xmlns:a16="http://schemas.microsoft.com/office/drawing/2014/main" id="{6F6A4576-E2B8-441C-93E1-874ADF803BAD}"/>
              </a:ext>
            </a:extLst>
          </p:cNvPr>
          <p:cNvSpPr/>
          <p:nvPr/>
        </p:nvSpPr>
        <p:spPr>
          <a:xfrm>
            <a:off x="651852" y="1937383"/>
            <a:ext cx="1928386" cy="369332"/>
          </a:xfrm>
          <a:prstGeom prst="rect">
            <a:avLst/>
          </a:prstGeom>
          <a:solidFill>
            <a:schemeClr val="accent1"/>
          </a:solidFill>
        </p:spPr>
        <p:txBody>
          <a:bodyPr wrap="square">
            <a:spAutoFit/>
          </a:bodyPr>
          <a:lstStyle/>
          <a:p>
            <a:pPr algn="ctr"/>
            <a:r>
              <a:rPr lang="en-US" dirty="0">
                <a:solidFill>
                  <a:schemeClr val="bg1"/>
                </a:solidFill>
                <a:latin typeface="Consolas" panose="020B0609020204030204" pitchFamily="49" charset="0"/>
                <a:ea typeface="Arial Unicode MS" panose="020B0604020202020204" pitchFamily="34" charset="-128"/>
                <a:cs typeface="Consolas" panose="020B0609020204030204" pitchFamily="49" charset="0"/>
              </a:rPr>
              <a:t>'$text'</a:t>
            </a:r>
            <a:endParaRPr lang="en-US" dirty="0">
              <a:solidFill>
                <a:schemeClr val="bg1"/>
              </a:solidFill>
            </a:endParaRPr>
          </a:p>
        </p:txBody>
      </p:sp>
      <p:sp>
        <p:nvSpPr>
          <p:cNvPr id="9" name="Rectangle 8">
            <a:extLst>
              <a:ext uri="{FF2B5EF4-FFF2-40B4-BE49-F238E27FC236}">
                <a16:creationId xmlns:a16="http://schemas.microsoft.com/office/drawing/2014/main" id="{55DD64AD-C5AF-4714-B275-BF4900BD4573}"/>
              </a:ext>
            </a:extLst>
          </p:cNvPr>
          <p:cNvSpPr/>
          <p:nvPr/>
        </p:nvSpPr>
        <p:spPr>
          <a:xfrm>
            <a:off x="2686050" y="1937383"/>
            <a:ext cx="6080254" cy="369332"/>
          </a:xfrm>
          <a:prstGeom prst="rect">
            <a:avLst/>
          </a:prstGeom>
          <a:solidFill>
            <a:schemeClr val="tx2"/>
          </a:solidFill>
        </p:spPr>
        <p:txBody>
          <a:bodyPr wrap="square">
            <a:spAutoFit/>
          </a:bodyPr>
          <a:lstStyle/>
          <a:p>
            <a:pPr algn="ctr"/>
            <a:r>
              <a:rPr lang="en-US" dirty="0">
                <a:solidFill>
                  <a:schemeClr val="bg1"/>
                </a:solidFill>
                <a:latin typeface="Consolas" panose="020B0609020204030204" pitchFamily="49" charset="0"/>
                <a:ea typeface="Arial Unicode MS" panose="020B0604020202020204" pitchFamily="34" charset="-128"/>
                <a:cs typeface="Consolas" panose="020B0609020204030204" pitchFamily="49" charset="0"/>
              </a:rPr>
              <a:t>META: $favorited, $created … </a:t>
            </a:r>
            <a:endParaRPr lang="en-US" dirty="0">
              <a:solidFill>
                <a:schemeClr val="bg1"/>
              </a:solidFill>
            </a:endParaRPr>
          </a:p>
        </p:txBody>
      </p:sp>
      <p:sp>
        <p:nvSpPr>
          <p:cNvPr id="10" name="TextBox 9">
            <a:extLst>
              <a:ext uri="{FF2B5EF4-FFF2-40B4-BE49-F238E27FC236}">
                <a16:creationId xmlns:a16="http://schemas.microsoft.com/office/drawing/2014/main" id="{84172689-3AD2-4CAF-8B25-70CAC79D81F8}"/>
              </a:ext>
            </a:extLst>
          </p:cNvPr>
          <p:cNvSpPr txBox="1"/>
          <p:nvPr/>
        </p:nvSpPr>
        <p:spPr>
          <a:xfrm>
            <a:off x="461773" y="5433021"/>
            <a:ext cx="4525470" cy="923330"/>
          </a:xfrm>
          <a:prstGeom prst="rect">
            <a:avLst/>
          </a:prstGeom>
          <a:noFill/>
        </p:spPr>
        <p:txBody>
          <a:bodyPr wrap="none" rtlCol="0">
            <a:spAutoFit/>
          </a:bodyPr>
          <a:lstStyle/>
          <a:p>
            <a:pPr marL="117475" indent="-117475">
              <a:buFont typeface="Arial" panose="020B0604020202020204" pitchFamily="34" charset="0"/>
              <a:buChar char="•"/>
            </a:pPr>
            <a:r>
              <a:rPr lang="en-US" dirty="0"/>
              <a:t>ID is for organization</a:t>
            </a:r>
          </a:p>
          <a:p>
            <a:pPr marL="117475" indent="-117475">
              <a:buFont typeface="Arial" panose="020B0604020202020204" pitchFamily="34" charset="0"/>
              <a:buChar char="•"/>
            </a:pPr>
            <a:r>
              <a:rPr lang="en-US" dirty="0"/>
              <a:t>Text is the information we want to examine</a:t>
            </a:r>
          </a:p>
          <a:p>
            <a:pPr marL="117475" indent="-117475">
              <a:buFont typeface="Arial" panose="020B0604020202020204" pitchFamily="34" charset="0"/>
              <a:buChar char="•"/>
            </a:pPr>
            <a:r>
              <a:rPr lang="en-US" dirty="0"/>
              <a:t>Meta adds context to our observations.</a:t>
            </a:r>
          </a:p>
        </p:txBody>
      </p:sp>
      <p:cxnSp>
        <p:nvCxnSpPr>
          <p:cNvPr id="12" name="Straight Connector 11">
            <a:extLst>
              <a:ext uri="{FF2B5EF4-FFF2-40B4-BE49-F238E27FC236}">
                <a16:creationId xmlns:a16="http://schemas.microsoft.com/office/drawing/2014/main" id="{9E31723E-642C-4FE0-93E6-687AA034ACB6}"/>
              </a:ext>
            </a:extLst>
          </p:cNvPr>
          <p:cNvCxnSpPr/>
          <p:nvPr/>
        </p:nvCxnSpPr>
        <p:spPr>
          <a:xfrm>
            <a:off x="290095" y="5433021"/>
            <a:ext cx="847620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589D220A-75D1-0A4D-B83B-53FDA5551808}"/>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DD3F92F-6906-724B-860B-FEA72FE79A75}"/>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1114175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6E7CB41-F543-545B-09AF-F2302F086C75}"/>
              </a:ext>
            </a:extLst>
          </p:cNvPr>
          <p:cNvSpPr>
            <a:spLocks noGrp="1"/>
          </p:cNvSpPr>
          <p:nvPr>
            <p:ph type="dt" sz="half" idx="10"/>
          </p:nvPr>
        </p:nvSpPr>
        <p:spPr/>
        <p:txBody>
          <a:bodyPr/>
          <a:lstStyle/>
          <a:p>
            <a:fld id="{7DB6E382-4F61-4E24-BE1A-377EC83D0E3A}" type="datetime1">
              <a:rPr lang="en-US" smtClean="0"/>
              <a:t>5/28/23</a:t>
            </a:fld>
            <a:endParaRPr lang="en-US"/>
          </a:p>
        </p:txBody>
      </p:sp>
      <p:sp>
        <p:nvSpPr>
          <p:cNvPr id="3" name="Slide Number Placeholder 2">
            <a:extLst>
              <a:ext uri="{FF2B5EF4-FFF2-40B4-BE49-F238E27FC236}">
                <a16:creationId xmlns:a16="http://schemas.microsoft.com/office/drawing/2014/main" id="{3BD06C9D-E14A-5853-AE88-61794EC08D57}"/>
              </a:ext>
            </a:extLst>
          </p:cNvPr>
          <p:cNvSpPr>
            <a:spLocks noGrp="1"/>
          </p:cNvSpPr>
          <p:nvPr>
            <p:ph type="sldNum" sz="quarter" idx="12"/>
          </p:nvPr>
        </p:nvSpPr>
        <p:spPr/>
        <p:txBody>
          <a:bodyPr/>
          <a:lstStyle/>
          <a:p>
            <a:fld id="{37290FF7-652B-4475-AEAB-8B1A5D23AE09}" type="slidenum">
              <a:rPr lang="en-US" smtClean="0"/>
              <a:t>37</a:t>
            </a:fld>
            <a:endParaRPr lang="en-US"/>
          </a:p>
        </p:txBody>
      </p:sp>
      <p:sp>
        <p:nvSpPr>
          <p:cNvPr id="4" name="Footer Placeholder 3">
            <a:extLst>
              <a:ext uri="{FF2B5EF4-FFF2-40B4-BE49-F238E27FC236}">
                <a16:creationId xmlns:a16="http://schemas.microsoft.com/office/drawing/2014/main" id="{1AAE7FB5-AF10-CAAF-389B-1AF13F284CF3}"/>
              </a:ext>
            </a:extLst>
          </p:cNvPr>
          <p:cNvSpPr>
            <a:spLocks noGrp="1"/>
          </p:cNvSpPr>
          <p:nvPr>
            <p:ph type="ftr" sz="quarter" idx="3"/>
          </p:nvPr>
        </p:nvSpPr>
        <p:spPr/>
        <p:txBody>
          <a:bodyPr/>
          <a:lstStyle/>
          <a:p>
            <a:r>
              <a:rPr lang="en-US"/>
              <a:t>Kwartler</a:t>
            </a:r>
            <a:endParaRPr lang="en-US" dirty="0"/>
          </a:p>
        </p:txBody>
      </p:sp>
      <p:sp>
        <p:nvSpPr>
          <p:cNvPr id="5" name="Title 2">
            <a:extLst>
              <a:ext uri="{FF2B5EF4-FFF2-40B4-BE49-F238E27FC236}">
                <a16:creationId xmlns:a16="http://schemas.microsoft.com/office/drawing/2014/main" id="{B3A40E26-97C8-C996-5679-A71E054D26B4}"/>
              </a:ext>
            </a:extLst>
          </p:cNvPr>
          <p:cNvSpPr txBox="1">
            <a:spLocks/>
          </p:cNvSpPr>
          <p:nvPr/>
        </p:nvSpPr>
        <p:spPr>
          <a:xfrm>
            <a:off x="628650" y="365126"/>
            <a:ext cx="78867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dirty="0"/>
              <a:t>Vector Source Example – no meta info</a:t>
            </a:r>
          </a:p>
        </p:txBody>
      </p:sp>
      <p:sp>
        <p:nvSpPr>
          <p:cNvPr id="7" name="Rectangle 6">
            <a:extLst>
              <a:ext uri="{FF2B5EF4-FFF2-40B4-BE49-F238E27FC236}">
                <a16:creationId xmlns:a16="http://schemas.microsoft.com/office/drawing/2014/main" id="{D213E9F0-96ED-E31D-9C74-484CDEAF4C59}"/>
              </a:ext>
            </a:extLst>
          </p:cNvPr>
          <p:cNvSpPr/>
          <p:nvPr/>
        </p:nvSpPr>
        <p:spPr>
          <a:xfrm>
            <a:off x="693157" y="1621404"/>
            <a:ext cx="1928386" cy="369332"/>
          </a:xfrm>
          <a:prstGeom prst="rect">
            <a:avLst/>
          </a:prstGeom>
          <a:solidFill>
            <a:schemeClr val="accent1"/>
          </a:solidFill>
        </p:spPr>
        <p:txBody>
          <a:bodyPr wrap="square">
            <a:spAutoFit/>
          </a:bodyPr>
          <a:lstStyle/>
          <a:p>
            <a:pPr algn="ctr"/>
            <a:r>
              <a:rPr lang="en-US" dirty="0">
                <a:solidFill>
                  <a:schemeClr val="bg1"/>
                </a:solidFill>
                <a:latin typeface="Consolas" panose="020B0609020204030204" pitchFamily="49" charset="0"/>
                <a:ea typeface="Arial Unicode MS" panose="020B0604020202020204" pitchFamily="34" charset="-128"/>
                <a:cs typeface="Consolas" panose="020B0609020204030204" pitchFamily="49" charset="0"/>
              </a:rPr>
              <a:t>'$x'</a:t>
            </a:r>
            <a:endParaRPr lang="en-US" dirty="0">
              <a:solidFill>
                <a:schemeClr val="bg1"/>
              </a:solidFill>
            </a:endParaRPr>
          </a:p>
        </p:txBody>
      </p:sp>
      <p:pic>
        <p:nvPicPr>
          <p:cNvPr id="8" name="Picture 7">
            <a:extLst>
              <a:ext uri="{FF2B5EF4-FFF2-40B4-BE49-F238E27FC236}">
                <a16:creationId xmlns:a16="http://schemas.microsoft.com/office/drawing/2014/main" id="{42FC40D0-47FB-77F7-065C-424D1D0C9B29}"/>
              </a:ext>
            </a:extLst>
          </p:cNvPr>
          <p:cNvPicPr>
            <a:picLocks noChangeAspect="1"/>
          </p:cNvPicPr>
          <p:nvPr/>
        </p:nvPicPr>
        <p:blipFill>
          <a:blip r:embed="rId2"/>
          <a:stretch>
            <a:fillRect/>
          </a:stretch>
        </p:blipFill>
        <p:spPr>
          <a:xfrm>
            <a:off x="685800" y="2022764"/>
            <a:ext cx="5530028" cy="4730740"/>
          </a:xfrm>
          <a:prstGeom prst="rect">
            <a:avLst/>
          </a:prstGeom>
        </p:spPr>
      </p:pic>
    </p:spTree>
    <p:extLst>
      <p:ext uri="{BB962C8B-B14F-4D97-AF65-F5344CB8AC3E}">
        <p14:creationId xmlns:p14="http://schemas.microsoft.com/office/powerpoint/2010/main" val="4939634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380475" y="5602365"/>
            <a:ext cx="8351520" cy="307777"/>
          </a:xfrm>
          <a:prstGeom prst="rect">
            <a:avLst/>
          </a:prstGeom>
          <a:solidFill>
            <a:schemeClr val="accent3"/>
          </a:solidFill>
        </p:spPr>
        <p:txBody>
          <a:bodyPr wrap="square">
            <a:spAutoFit/>
          </a:bodyPr>
          <a:lstStyle/>
          <a:p>
            <a:pPr defTabSz="457200"/>
            <a:r>
              <a:rPr lang="en-US" sz="1400" dirty="0">
                <a:solidFill>
                  <a:prstClr val="white"/>
                </a:solidFill>
                <a:latin typeface="Arial Unicode MS" panose="020B0604020202020204" pitchFamily="34" charset="-128"/>
                <a:ea typeface="Arial Unicode MS" panose="020B0604020202020204" pitchFamily="34" charset="-128"/>
                <a:cs typeface="Arial Unicode MS" panose="020B0604020202020204" pitchFamily="34" charset="-128"/>
              </a:rPr>
              <a:t>Add channel specific stop words such as “lol” and “</a:t>
            </a:r>
            <a:r>
              <a:rPr lang="en-US" sz="1400" dirty="0" err="1">
                <a:solidFill>
                  <a:prstClr val="white"/>
                </a:solidFill>
                <a:latin typeface="Arial Unicode MS" panose="020B0604020202020204" pitchFamily="34" charset="-128"/>
                <a:ea typeface="Arial Unicode MS" panose="020B0604020202020204" pitchFamily="34" charset="-128"/>
                <a:cs typeface="Arial Unicode MS" panose="020B0604020202020204" pitchFamily="34" charset="-128"/>
              </a:rPr>
              <a:t>smh</a:t>
            </a:r>
            <a:r>
              <a:rPr lang="en-US" sz="1400" dirty="0">
                <a:solidFill>
                  <a:prstClr val="white"/>
                </a:solidFill>
                <a:latin typeface="Arial Unicode MS" panose="020B0604020202020204" pitchFamily="34" charset="-128"/>
                <a:ea typeface="Arial Unicode MS" panose="020B0604020202020204" pitchFamily="34" charset="-128"/>
                <a:cs typeface="Arial Unicode MS" panose="020B0604020202020204" pitchFamily="34" charset="-128"/>
              </a:rPr>
              <a:t>” for social media</a:t>
            </a:r>
          </a:p>
        </p:txBody>
      </p:sp>
      <p:sp>
        <p:nvSpPr>
          <p:cNvPr id="2" name="Date Placeholder 1"/>
          <p:cNvSpPr>
            <a:spLocks noGrp="1"/>
          </p:cNvSpPr>
          <p:nvPr>
            <p:ph type="dt" sz="half" idx="10"/>
          </p:nvPr>
        </p:nvSpPr>
        <p:spPr/>
        <p:txBody>
          <a:bodyPr/>
          <a:lstStyle/>
          <a:p>
            <a:fld id="{6700A58B-DD98-43D0-B791-721480A02982}" type="datetime1">
              <a:rPr lang="en-US" smtClean="0"/>
              <a:t>5/28/23</a:t>
            </a:fld>
            <a:endParaRPr lang="en-US"/>
          </a:p>
        </p:txBody>
      </p:sp>
      <p:sp>
        <p:nvSpPr>
          <p:cNvPr id="3" name="Title 2"/>
          <p:cNvSpPr>
            <a:spLocks noGrp="1"/>
          </p:cNvSpPr>
          <p:nvPr>
            <p:ph type="title"/>
          </p:nvPr>
        </p:nvSpPr>
        <p:spPr/>
        <p:txBody>
          <a:bodyPr/>
          <a:lstStyle/>
          <a:p>
            <a:r>
              <a:rPr lang="en-US" dirty="0"/>
              <a:t>Nuances &amp; Inputs for Setting Up a TM Project</a:t>
            </a:r>
          </a:p>
        </p:txBody>
      </p:sp>
      <p:sp>
        <p:nvSpPr>
          <p:cNvPr id="4" name="Slide Number Placeholder 3"/>
          <p:cNvSpPr>
            <a:spLocks noGrp="1"/>
          </p:cNvSpPr>
          <p:nvPr>
            <p:ph type="sldNum" sz="quarter" idx="12"/>
          </p:nvPr>
        </p:nvSpPr>
        <p:spPr/>
        <p:txBody>
          <a:bodyPr/>
          <a:lstStyle/>
          <a:p>
            <a:fld id="{37290FF7-652B-4475-AEAB-8B1A5D23AE09}" type="slidenum">
              <a:rPr lang="en-US" smtClean="0"/>
              <a:t>38</a:t>
            </a:fld>
            <a:endParaRPr lang="en-US"/>
          </a:p>
        </p:txBody>
      </p:sp>
      <p:sp>
        <p:nvSpPr>
          <p:cNvPr id="6" name="Rectangle 5"/>
          <p:cNvSpPr/>
          <p:nvPr/>
        </p:nvSpPr>
        <p:spPr>
          <a:xfrm>
            <a:off x="266786" y="2888928"/>
            <a:ext cx="7764268" cy="646331"/>
          </a:xfrm>
          <a:prstGeom prst="rect">
            <a:avLst/>
          </a:prstGeom>
          <a:solidFill>
            <a:schemeClr val="bg1">
              <a:lumMod val="85000"/>
            </a:schemeClr>
          </a:solidFill>
        </p:spPr>
        <p:txBody>
          <a:bodyPr wrap="square">
            <a:spAutoFit/>
          </a:bodyPr>
          <a:lstStyle/>
          <a:p>
            <a:pPr defTabSz="457200"/>
            <a:r>
              <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#Create custom stop words</a:t>
            </a:r>
          </a:p>
          <a:p>
            <a:pPr defTabSz="457200"/>
            <a:r>
              <a:rPr lang="en-US"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customStopwords</a:t>
            </a:r>
            <a:r>
              <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&lt;- c(</a:t>
            </a:r>
            <a:r>
              <a:rPr lang="en-US"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stopwords</a:t>
            </a:r>
            <a:r>
              <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english</a:t>
            </a:r>
            <a:r>
              <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'lol', '</a:t>
            </a:r>
            <a:r>
              <a:rPr lang="en-US"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smh</a:t>
            </a:r>
            <a:r>
              <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p:txBody>
      </p:sp>
      <p:sp>
        <p:nvSpPr>
          <p:cNvPr id="13" name="Footer Placeholder 5">
            <a:extLst>
              <a:ext uri="{FF2B5EF4-FFF2-40B4-BE49-F238E27FC236}">
                <a16:creationId xmlns:a16="http://schemas.microsoft.com/office/drawing/2014/main" id="{1F2A2CED-E8BE-40F6-9A53-DCFF02685C76}"/>
              </a:ext>
            </a:extLst>
          </p:cNvPr>
          <p:cNvSpPr>
            <a:spLocks noGrp="1"/>
          </p:cNvSpPr>
          <p:nvPr>
            <p:ph type="ftr" sz="quarter" idx="3"/>
          </p:nvPr>
        </p:nvSpPr>
        <p:spPr>
          <a:xfrm>
            <a:off x="3028950" y="6356351"/>
            <a:ext cx="3086100" cy="365125"/>
          </a:xfrm>
        </p:spPr>
        <p:txBody>
          <a:bodyPr/>
          <a:lstStyle/>
          <a:p>
            <a:r>
              <a:rPr lang="en-US" dirty="0"/>
              <a:t>Kwartler CSCI -96</a:t>
            </a:r>
          </a:p>
        </p:txBody>
      </p:sp>
      <p:sp>
        <p:nvSpPr>
          <p:cNvPr id="14" name="TextBox 13"/>
          <p:cNvSpPr txBox="1"/>
          <p:nvPr/>
        </p:nvSpPr>
        <p:spPr>
          <a:xfrm>
            <a:off x="414174" y="1245053"/>
            <a:ext cx="8304157" cy="369332"/>
          </a:xfrm>
          <a:prstGeom prst="rect">
            <a:avLst/>
          </a:prstGeom>
          <a:solidFill>
            <a:schemeClr val="tx2"/>
          </a:solidFill>
        </p:spPr>
        <p:txBody>
          <a:bodyPr wrap="square" rtlCol="0">
            <a:spAutoFit/>
          </a:bodyPr>
          <a:lstStyle/>
          <a:p>
            <a:r>
              <a:rPr lang="en-US" dirty="0">
                <a:solidFill>
                  <a:schemeClr val="bg1"/>
                </a:solidFill>
              </a:rPr>
              <a:t>“</a:t>
            </a:r>
            <a:r>
              <a:rPr lang="en-US" dirty="0" err="1">
                <a:solidFill>
                  <a:schemeClr val="bg1"/>
                </a:solidFill>
                <a:latin typeface="Consolas" panose="020B0609020204030204" pitchFamily="49" charset="0"/>
                <a:cs typeface="Consolas" panose="020B0609020204030204" pitchFamily="49" charset="0"/>
              </a:rPr>
              <a:t>customStopwords</a:t>
            </a:r>
            <a:r>
              <a:rPr lang="en-US" dirty="0">
                <a:solidFill>
                  <a:schemeClr val="bg1"/>
                </a:solidFill>
              </a:rPr>
              <a:t>” combines vectors of words to remove from the corpus</a:t>
            </a:r>
          </a:p>
        </p:txBody>
      </p:sp>
      <p:cxnSp>
        <p:nvCxnSpPr>
          <p:cNvPr id="9" name="Straight Connector 8">
            <a:extLst>
              <a:ext uri="{FF2B5EF4-FFF2-40B4-BE49-F238E27FC236}">
                <a16:creationId xmlns:a16="http://schemas.microsoft.com/office/drawing/2014/main" id="{FB583E52-AD6E-154D-8338-3C0703204176}"/>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C386EEC2-A534-0748-B3FE-51E2FB3C3721}"/>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101039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5/28/23</a:t>
            </a:fld>
            <a:endParaRPr lang="en-US"/>
          </a:p>
        </p:txBody>
      </p:sp>
      <p:sp>
        <p:nvSpPr>
          <p:cNvPr id="3" name="Title 2"/>
          <p:cNvSpPr>
            <a:spLocks noGrp="1"/>
          </p:cNvSpPr>
          <p:nvPr>
            <p:ph type="title"/>
          </p:nvPr>
        </p:nvSpPr>
        <p:spPr/>
        <p:txBody>
          <a:bodyPr/>
          <a:lstStyle/>
          <a:p>
            <a:r>
              <a:rPr lang="en-US" dirty="0"/>
              <a:t>Nuances &amp; Inputs for Setting Up a TM Project</a:t>
            </a:r>
          </a:p>
        </p:txBody>
      </p:sp>
      <p:sp>
        <p:nvSpPr>
          <p:cNvPr id="4" name="Slide Number Placeholder 3"/>
          <p:cNvSpPr>
            <a:spLocks noGrp="1"/>
          </p:cNvSpPr>
          <p:nvPr>
            <p:ph type="sldNum" sz="quarter" idx="12"/>
          </p:nvPr>
        </p:nvSpPr>
        <p:spPr/>
        <p:txBody>
          <a:bodyPr/>
          <a:lstStyle/>
          <a:p>
            <a:fld id="{37290FF7-652B-4475-AEAB-8B1A5D23AE09}" type="slidenum">
              <a:rPr lang="en-US" smtClean="0"/>
              <a:t>39</a:t>
            </a:fld>
            <a:endParaRPr lang="en-US"/>
          </a:p>
        </p:txBody>
      </p:sp>
      <p:sp>
        <p:nvSpPr>
          <p:cNvPr id="11" name="Rectangle 10"/>
          <p:cNvSpPr/>
          <p:nvPr/>
        </p:nvSpPr>
        <p:spPr>
          <a:xfrm>
            <a:off x="111060" y="2136339"/>
            <a:ext cx="8939156" cy="1477328"/>
          </a:xfrm>
          <a:prstGeom prst="rect">
            <a:avLst/>
          </a:prstGeom>
          <a:solidFill>
            <a:schemeClr val="bg1">
              <a:lumMod val="85000"/>
            </a:schemeClr>
          </a:solidFill>
        </p:spPr>
        <p:txBody>
          <a:bodyPr wrap="square">
            <a:spAutoFit/>
          </a:bodyPr>
          <a:lstStyle/>
          <a:p>
            <a:pPr defTabSz="457200"/>
            <a:r>
              <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Data</a:t>
            </a:r>
          </a:p>
          <a:p>
            <a:pPr defTabSz="457200"/>
            <a:r>
              <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text&lt;-read.csv('</a:t>
            </a:r>
            <a:r>
              <a:rPr lang="en-US"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coffeeVector.csv</a:t>
            </a:r>
            <a:r>
              <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header=TRUE)</a:t>
            </a:r>
          </a:p>
          <a:p>
            <a:pPr defTabSz="457200"/>
            <a:endPar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endParaRPr>
          </a:p>
          <a:p>
            <a:pPr defTabSz="457200"/>
            <a:r>
              <a:rPr lang="en-US"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txtCorpus</a:t>
            </a:r>
            <a:r>
              <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&lt;- </a:t>
            </a:r>
            <a:r>
              <a:rPr lang="en-US"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VCorpus</a:t>
            </a:r>
            <a:r>
              <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VectorSource</a:t>
            </a:r>
            <a:r>
              <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text$x</a:t>
            </a:r>
            <a:r>
              <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a:p>
            <a:pPr defTabSz="457200"/>
            <a:r>
              <a:rPr lang="en-US"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txtCorpus</a:t>
            </a:r>
            <a:r>
              <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&lt;- </a:t>
            </a:r>
            <a:r>
              <a:rPr lang="en-US"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cleanCorpus</a:t>
            </a:r>
            <a:r>
              <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txtCorpus</a:t>
            </a:r>
            <a:r>
              <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p:txBody>
      </p:sp>
      <p:sp>
        <p:nvSpPr>
          <p:cNvPr id="13" name="Footer Placeholder 5">
            <a:extLst>
              <a:ext uri="{FF2B5EF4-FFF2-40B4-BE49-F238E27FC236}">
                <a16:creationId xmlns:a16="http://schemas.microsoft.com/office/drawing/2014/main" id="{1F2A2CED-E8BE-40F6-9A53-DCFF02685C76}"/>
              </a:ext>
            </a:extLst>
          </p:cNvPr>
          <p:cNvSpPr>
            <a:spLocks noGrp="1"/>
          </p:cNvSpPr>
          <p:nvPr>
            <p:ph type="ftr" sz="quarter" idx="3"/>
          </p:nvPr>
        </p:nvSpPr>
        <p:spPr>
          <a:xfrm>
            <a:off x="3028950" y="6356351"/>
            <a:ext cx="3086100" cy="365125"/>
          </a:xfrm>
        </p:spPr>
        <p:txBody>
          <a:bodyPr/>
          <a:lstStyle/>
          <a:p>
            <a:r>
              <a:rPr lang="en-US" dirty="0"/>
              <a:t>Kwartler CSCI -96</a:t>
            </a:r>
          </a:p>
        </p:txBody>
      </p:sp>
      <p:cxnSp>
        <p:nvCxnSpPr>
          <p:cNvPr id="9" name="Straight Connector 8">
            <a:extLst>
              <a:ext uri="{FF2B5EF4-FFF2-40B4-BE49-F238E27FC236}">
                <a16:creationId xmlns:a16="http://schemas.microsoft.com/office/drawing/2014/main" id="{EC914923-C831-274D-8DF6-68EBD2B8EB02}"/>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46C32E5-B3EB-CD46-9D31-1809A0E2850D}"/>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22837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5/28/23</a:t>
            </a:fld>
            <a:endParaRPr lang="en-US"/>
          </a:p>
        </p:txBody>
      </p:sp>
      <p:sp>
        <p:nvSpPr>
          <p:cNvPr id="3" name="Title 2"/>
          <p:cNvSpPr>
            <a:spLocks noGrp="1"/>
          </p:cNvSpPr>
          <p:nvPr>
            <p:ph type="title"/>
          </p:nvPr>
        </p:nvSpPr>
        <p:spPr>
          <a:xfrm>
            <a:off x="157655" y="207471"/>
            <a:ext cx="8515350" cy="591477"/>
          </a:xfrm>
        </p:spPr>
        <p:txBody>
          <a:bodyPr/>
          <a:lstStyle/>
          <a:p>
            <a:r>
              <a:rPr lang="en-US" sz="2800" dirty="0"/>
              <a:t>Where can NLP &amp; Text Mining be used? </a:t>
            </a:r>
            <a:br>
              <a:rPr lang="en-US" sz="2800" dirty="0"/>
            </a:br>
            <a:r>
              <a:rPr lang="en-US" sz="2800" dirty="0"/>
              <a:t>Anywhere there are documents!</a:t>
            </a:r>
          </a:p>
        </p:txBody>
      </p:sp>
      <p:sp>
        <p:nvSpPr>
          <p:cNvPr id="4" name="Slide Number Placeholder 3"/>
          <p:cNvSpPr>
            <a:spLocks noGrp="1"/>
          </p:cNvSpPr>
          <p:nvPr>
            <p:ph type="sldNum" sz="quarter" idx="12"/>
          </p:nvPr>
        </p:nvSpPr>
        <p:spPr/>
        <p:txBody>
          <a:bodyPr/>
          <a:lstStyle/>
          <a:p>
            <a:fld id="{37290FF7-652B-4475-AEAB-8B1A5D23AE09}" type="slidenum">
              <a:rPr lang="en-US" smtClean="0"/>
              <a:t>4</a:t>
            </a:fld>
            <a:endParaRPr lang="en-US"/>
          </a:p>
        </p:txBody>
      </p:sp>
      <p:sp>
        <p:nvSpPr>
          <p:cNvPr id="5" name="Footer Placeholder 4"/>
          <p:cNvSpPr>
            <a:spLocks noGrp="1"/>
          </p:cNvSpPr>
          <p:nvPr>
            <p:ph type="ftr" sz="quarter" idx="3"/>
          </p:nvPr>
        </p:nvSpPr>
        <p:spPr/>
        <p:txBody>
          <a:bodyPr/>
          <a:lstStyle/>
          <a:p>
            <a:r>
              <a:rPr lang="en-US"/>
              <a:t>Kwartler</a:t>
            </a:r>
            <a:endParaRPr lang="en-US" dirty="0"/>
          </a:p>
        </p:txBody>
      </p:sp>
      <p:pic>
        <p:nvPicPr>
          <p:cNvPr id="6" name="Picture 5"/>
          <p:cNvPicPr/>
          <p:nvPr/>
        </p:nvPicPr>
        <p:blipFill>
          <a:blip r:embed="rId2">
            <a:extLst>
              <a:ext uri="{28A0092B-C50C-407E-A947-70E740481C1C}">
                <a14:useLocalDpi xmlns:a14="http://schemas.microsoft.com/office/drawing/2010/main" val="0"/>
              </a:ext>
            </a:extLst>
          </a:blip>
          <a:srcRect/>
          <a:stretch>
            <a:fillRect/>
          </a:stretch>
        </p:blipFill>
        <p:spPr bwMode="auto">
          <a:xfrm>
            <a:off x="332351" y="1416187"/>
            <a:ext cx="6704286" cy="4482826"/>
          </a:xfrm>
          <a:prstGeom prst="rect">
            <a:avLst/>
          </a:prstGeom>
          <a:noFill/>
          <a:ln>
            <a:noFill/>
          </a:ln>
        </p:spPr>
      </p:pic>
      <p:cxnSp>
        <p:nvCxnSpPr>
          <p:cNvPr id="7" name="Straight Connector 6">
            <a:extLst>
              <a:ext uri="{FF2B5EF4-FFF2-40B4-BE49-F238E27FC236}">
                <a16:creationId xmlns:a16="http://schemas.microsoft.com/office/drawing/2014/main" id="{704BED09-B5AC-8546-88FA-1EFF8A6DAF88}"/>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2C19B1A8-CA13-3445-9244-FA2279C2E71A}"/>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3467645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5/28/23</a:t>
            </a:fld>
            <a:endParaRPr lang="en-US"/>
          </a:p>
        </p:txBody>
      </p:sp>
      <p:sp>
        <p:nvSpPr>
          <p:cNvPr id="3" name="Title 2"/>
          <p:cNvSpPr>
            <a:spLocks noGrp="1"/>
          </p:cNvSpPr>
          <p:nvPr>
            <p:ph type="title"/>
          </p:nvPr>
        </p:nvSpPr>
        <p:spPr/>
        <p:txBody>
          <a:bodyPr/>
          <a:lstStyle/>
          <a:p>
            <a:r>
              <a:rPr lang="en-US" dirty="0"/>
              <a:t>Bag of Words: TERM DOCUMENT MATRIX</a:t>
            </a:r>
          </a:p>
        </p:txBody>
      </p:sp>
      <p:sp>
        <p:nvSpPr>
          <p:cNvPr id="4" name="Slide Number Placeholder 3"/>
          <p:cNvSpPr>
            <a:spLocks noGrp="1"/>
          </p:cNvSpPr>
          <p:nvPr>
            <p:ph type="sldNum" sz="quarter" idx="12"/>
          </p:nvPr>
        </p:nvSpPr>
        <p:spPr/>
        <p:txBody>
          <a:bodyPr/>
          <a:lstStyle/>
          <a:p>
            <a:fld id="{37290FF7-652B-4475-AEAB-8B1A5D23AE09}" type="slidenum">
              <a:rPr lang="en-US" smtClean="0"/>
              <a:t>40</a:t>
            </a:fld>
            <a:endParaRPr lang="en-US"/>
          </a:p>
        </p:txBody>
      </p:sp>
      <p:sp>
        <p:nvSpPr>
          <p:cNvPr id="5" name="Footer Placeholder 4"/>
          <p:cNvSpPr>
            <a:spLocks noGrp="1"/>
          </p:cNvSpPr>
          <p:nvPr>
            <p:ph type="ftr" sz="quarter" idx="3"/>
          </p:nvPr>
        </p:nvSpPr>
        <p:spPr/>
        <p:txBody>
          <a:bodyPr/>
          <a:lstStyle/>
          <a:p>
            <a:r>
              <a:rPr lang="en-US" dirty="0"/>
              <a:t>Kwartler CSCI -96</a:t>
            </a:r>
          </a:p>
        </p:txBody>
      </p:sp>
      <p:sp>
        <p:nvSpPr>
          <p:cNvPr id="10" name="Rectangle 9">
            <a:extLst>
              <a:ext uri="{FF2B5EF4-FFF2-40B4-BE49-F238E27FC236}">
                <a16:creationId xmlns:a16="http://schemas.microsoft.com/office/drawing/2014/main" id="{5CCC3125-0793-4764-A090-AAD0A322BE20}"/>
              </a:ext>
            </a:extLst>
          </p:cNvPr>
          <p:cNvSpPr/>
          <p:nvPr/>
        </p:nvSpPr>
        <p:spPr>
          <a:xfrm>
            <a:off x="365760" y="5185143"/>
            <a:ext cx="8399868" cy="726926"/>
          </a:xfrm>
          <a:prstGeom prst="rect">
            <a:avLst/>
          </a:prstGeom>
          <a:solidFill>
            <a:schemeClr val="bg1"/>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t" anchorCtr="0"/>
          <a:lstStyle/>
          <a:p>
            <a:r>
              <a:rPr lang="en-US" sz="1600" dirty="0" err="1">
                <a:solidFill>
                  <a:schemeClr val="tx1"/>
                </a:solidFill>
                <a:latin typeface="Consolas" panose="020B0609020204030204" pitchFamily="49" charset="0"/>
                <a:cs typeface="Consolas" panose="020B0609020204030204" pitchFamily="49" charset="0"/>
              </a:rPr>
              <a:t>txtDtm</a:t>
            </a:r>
            <a:r>
              <a:rPr lang="en-US" sz="1600" dirty="0">
                <a:solidFill>
                  <a:schemeClr val="tx1"/>
                </a:solidFill>
                <a:latin typeface="Consolas" panose="020B0609020204030204" pitchFamily="49" charset="0"/>
                <a:cs typeface="Consolas" panose="020B0609020204030204" pitchFamily="49" charset="0"/>
              </a:rPr>
              <a:t>  &lt;- </a:t>
            </a:r>
            <a:r>
              <a:rPr lang="en-US" sz="1600" dirty="0" err="1">
                <a:solidFill>
                  <a:schemeClr val="tx1"/>
                </a:solidFill>
                <a:latin typeface="Consolas" panose="020B0609020204030204" pitchFamily="49" charset="0"/>
                <a:cs typeface="Consolas" panose="020B0609020204030204" pitchFamily="49" charset="0"/>
              </a:rPr>
              <a:t>TermDocumentMatrix</a:t>
            </a:r>
            <a:r>
              <a:rPr lang="en-US" sz="1600" dirty="0">
                <a:solidFill>
                  <a:schemeClr val="tx1"/>
                </a:solidFill>
                <a:latin typeface="Consolas" panose="020B0609020204030204" pitchFamily="49" charset="0"/>
                <a:cs typeface="Consolas" panose="020B0609020204030204" pitchFamily="49" charset="0"/>
              </a:rPr>
              <a:t>(</a:t>
            </a:r>
            <a:r>
              <a:rPr lang="en-US" sz="1600" dirty="0" err="1">
                <a:solidFill>
                  <a:schemeClr val="tx1"/>
                </a:solidFill>
                <a:latin typeface="Consolas" panose="020B0609020204030204" pitchFamily="49" charset="0"/>
                <a:cs typeface="Consolas" panose="020B0609020204030204" pitchFamily="49" charset="0"/>
              </a:rPr>
              <a:t>txtCorpus</a:t>
            </a:r>
            <a:r>
              <a:rPr lang="en-US" sz="1600" dirty="0">
                <a:solidFill>
                  <a:schemeClr val="tx1"/>
                </a:solidFill>
                <a:latin typeface="Consolas" panose="020B0609020204030204" pitchFamily="49" charset="0"/>
                <a:cs typeface="Consolas" panose="020B0609020204030204" pitchFamily="49" charset="0"/>
              </a:rPr>
              <a:t>)</a:t>
            </a:r>
          </a:p>
          <a:p>
            <a:r>
              <a:rPr lang="en-US" sz="1600" dirty="0" err="1">
                <a:solidFill>
                  <a:schemeClr val="tx1"/>
                </a:solidFill>
                <a:latin typeface="Consolas" panose="020B0609020204030204" pitchFamily="49" charset="0"/>
                <a:cs typeface="Consolas" panose="020B0609020204030204" pitchFamily="49" charset="0"/>
              </a:rPr>
              <a:t>txtDtmM</a:t>
            </a:r>
            <a:r>
              <a:rPr lang="en-US" sz="1600" dirty="0">
                <a:solidFill>
                  <a:schemeClr val="tx1"/>
                </a:solidFill>
                <a:latin typeface="Consolas" panose="020B0609020204030204" pitchFamily="49" charset="0"/>
                <a:cs typeface="Consolas" panose="020B0609020204030204" pitchFamily="49" charset="0"/>
              </a:rPr>
              <a:t> &lt;- </a:t>
            </a:r>
            <a:r>
              <a:rPr lang="en-US" sz="1600" dirty="0" err="1">
                <a:solidFill>
                  <a:schemeClr val="tx1"/>
                </a:solidFill>
                <a:latin typeface="Consolas" panose="020B0609020204030204" pitchFamily="49" charset="0"/>
                <a:cs typeface="Consolas" panose="020B0609020204030204" pitchFamily="49" charset="0"/>
              </a:rPr>
              <a:t>as.matrix</a:t>
            </a:r>
            <a:r>
              <a:rPr lang="en-US" sz="1600" dirty="0">
                <a:solidFill>
                  <a:schemeClr val="tx1"/>
                </a:solidFill>
                <a:latin typeface="Consolas" panose="020B0609020204030204" pitchFamily="49" charset="0"/>
                <a:cs typeface="Consolas" panose="020B0609020204030204" pitchFamily="49" charset="0"/>
              </a:rPr>
              <a:t>(</a:t>
            </a:r>
            <a:r>
              <a:rPr lang="en-US" sz="1600" dirty="0" err="1">
                <a:solidFill>
                  <a:schemeClr val="tx1"/>
                </a:solidFill>
                <a:latin typeface="Consolas" panose="020B0609020204030204" pitchFamily="49" charset="0"/>
                <a:cs typeface="Consolas" panose="020B0609020204030204" pitchFamily="49" charset="0"/>
              </a:rPr>
              <a:t>txtDtm</a:t>
            </a:r>
            <a:r>
              <a:rPr lang="en-US" sz="1600" dirty="0">
                <a:solidFill>
                  <a:schemeClr val="tx1"/>
                </a:solidFill>
                <a:latin typeface="Consolas" panose="020B0609020204030204" pitchFamily="49" charset="0"/>
                <a:cs typeface="Consolas" panose="020B0609020204030204" pitchFamily="49" charset="0"/>
              </a:rPr>
              <a:t>)</a:t>
            </a:r>
          </a:p>
        </p:txBody>
      </p:sp>
      <p:sp>
        <p:nvSpPr>
          <p:cNvPr id="14" name="Rectangle 13">
            <a:extLst>
              <a:ext uri="{FF2B5EF4-FFF2-40B4-BE49-F238E27FC236}">
                <a16:creationId xmlns:a16="http://schemas.microsoft.com/office/drawing/2014/main" id="{9E667B80-37C5-4FA1-A8B6-4145CB28D72E}"/>
              </a:ext>
            </a:extLst>
          </p:cNvPr>
          <p:cNvSpPr/>
          <p:nvPr/>
        </p:nvSpPr>
        <p:spPr>
          <a:xfrm>
            <a:off x="367030" y="1237846"/>
            <a:ext cx="8409940" cy="353943"/>
          </a:xfrm>
          <a:prstGeom prst="rect">
            <a:avLst/>
          </a:prstGeom>
          <a:solidFill>
            <a:schemeClr val="accent1"/>
          </a:solidFill>
        </p:spPr>
        <p:txBody>
          <a:bodyPr wrap="square">
            <a:spAutoFit/>
          </a:bodyPr>
          <a:lstStyle/>
          <a:p>
            <a:pPr defTabSz="457200"/>
            <a:r>
              <a:rPr lang="en-US" sz="1700" kern="1200" dirty="0">
                <a:solidFill>
                  <a:schemeClr val="bg1"/>
                </a:solidFill>
                <a:latin typeface="+mj-lt"/>
                <a:ea typeface="Arial Unicode MS" panose="020B0604020202020204" pitchFamily="34" charset="-128"/>
                <a:cs typeface="Consolas" panose="020B0609020204030204" pitchFamily="49" charset="0"/>
              </a:rPr>
              <a:t>The matrices are sparse (many 0’s) so additional steps may be needed to extract information.</a:t>
            </a:r>
          </a:p>
        </p:txBody>
      </p:sp>
      <p:graphicFrame>
        <p:nvGraphicFramePr>
          <p:cNvPr id="15" name="Table 14">
            <a:extLst>
              <a:ext uri="{FF2B5EF4-FFF2-40B4-BE49-F238E27FC236}">
                <a16:creationId xmlns:a16="http://schemas.microsoft.com/office/drawing/2014/main" id="{270F226D-E0DE-45AD-821B-7663925F86C1}"/>
              </a:ext>
            </a:extLst>
          </p:cNvPr>
          <p:cNvGraphicFramePr>
            <a:graphicFrameLocks noGrp="1"/>
          </p:cNvGraphicFramePr>
          <p:nvPr/>
        </p:nvGraphicFramePr>
        <p:xfrm>
          <a:off x="2345177" y="2014661"/>
          <a:ext cx="4453647" cy="2250440"/>
        </p:xfrm>
        <a:graphic>
          <a:graphicData uri="http://schemas.openxmlformats.org/drawingml/2006/table">
            <a:tbl>
              <a:tblPr firstRow="1" bandRow="1">
                <a:tableStyleId>{69C7853C-536D-4A76-A0AE-DD22124D55A5}</a:tableStyleId>
              </a:tblPr>
              <a:tblGrid>
                <a:gridCol w="701993">
                  <a:extLst>
                    <a:ext uri="{9D8B030D-6E8A-4147-A177-3AD203B41FA5}">
                      <a16:colId xmlns:a16="http://schemas.microsoft.com/office/drawing/2014/main" val="20000"/>
                    </a:ext>
                  </a:extLst>
                </a:gridCol>
                <a:gridCol w="694055">
                  <a:extLst>
                    <a:ext uri="{9D8B030D-6E8A-4147-A177-3AD203B41FA5}">
                      <a16:colId xmlns:a16="http://schemas.microsoft.com/office/drawing/2014/main" val="20001"/>
                    </a:ext>
                  </a:extLst>
                </a:gridCol>
                <a:gridCol w="576654">
                  <a:extLst>
                    <a:ext uri="{9D8B030D-6E8A-4147-A177-3AD203B41FA5}">
                      <a16:colId xmlns:a16="http://schemas.microsoft.com/office/drawing/2014/main" val="20002"/>
                    </a:ext>
                  </a:extLst>
                </a:gridCol>
                <a:gridCol w="646430">
                  <a:extLst>
                    <a:ext uri="{9D8B030D-6E8A-4147-A177-3AD203B41FA5}">
                      <a16:colId xmlns:a16="http://schemas.microsoft.com/office/drawing/2014/main" val="20003"/>
                    </a:ext>
                  </a:extLst>
                </a:gridCol>
                <a:gridCol w="694055">
                  <a:extLst>
                    <a:ext uri="{9D8B030D-6E8A-4147-A177-3AD203B41FA5}">
                      <a16:colId xmlns:a16="http://schemas.microsoft.com/office/drawing/2014/main" val="20004"/>
                    </a:ext>
                  </a:extLst>
                </a:gridCol>
                <a:gridCol w="360680">
                  <a:extLst>
                    <a:ext uri="{9D8B030D-6E8A-4147-A177-3AD203B41FA5}">
                      <a16:colId xmlns:a16="http://schemas.microsoft.com/office/drawing/2014/main" val="20005"/>
                    </a:ext>
                  </a:extLst>
                </a:gridCol>
                <a:gridCol w="779780">
                  <a:extLst>
                    <a:ext uri="{9D8B030D-6E8A-4147-A177-3AD203B41FA5}">
                      <a16:colId xmlns:a16="http://schemas.microsoft.com/office/drawing/2014/main" val="20006"/>
                    </a:ext>
                  </a:extLst>
                </a:gridCol>
              </a:tblGrid>
              <a:tr h="370840">
                <a:tc>
                  <a:txBody>
                    <a:bodyPr/>
                    <a:lstStyle/>
                    <a:p>
                      <a:endParaRPr lang="en-US" sz="1000" dirty="0">
                        <a:latin typeface="Arial Unicode MS" panose="020B0604020202020204" pitchFamily="34" charset="-128"/>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Tweet1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Tweet2</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Tweet3</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Tweet4</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Tweet_n</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370840">
                <a:tc>
                  <a:txBody>
                    <a:bodyPr/>
                    <a:lstStyle/>
                    <a:p>
                      <a:r>
                        <a:rPr lang="en-US" sz="1000" dirty="0">
                          <a:solidFill>
                            <a:schemeClr val="bg1"/>
                          </a:solidFill>
                          <a:latin typeface="Arial Unicode MS" panose="020B0604020202020204" pitchFamily="34" charset="-128"/>
                        </a:rPr>
                        <a:t>Term1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extLst>
                  <a:ext uri="{0D108BD9-81ED-4DB2-BD59-A6C34878D82A}">
                    <a16:rowId xmlns:a16="http://schemas.microsoft.com/office/drawing/2014/main" val="10001"/>
                  </a:ext>
                </a:extLst>
              </a:tr>
              <a:tr h="370840">
                <a:tc>
                  <a:txBody>
                    <a:bodyPr/>
                    <a:lstStyle/>
                    <a:p>
                      <a:r>
                        <a:rPr lang="en-US" sz="1000" dirty="0">
                          <a:solidFill>
                            <a:schemeClr val="bg1"/>
                          </a:solidFill>
                          <a:latin typeface="Arial Unicode MS" panose="020B0604020202020204" pitchFamily="34" charset="-128"/>
                        </a:rPr>
                        <a:t>Term2</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extLst>
                  <a:ext uri="{0D108BD9-81ED-4DB2-BD59-A6C34878D82A}">
                    <a16:rowId xmlns:a16="http://schemas.microsoft.com/office/drawing/2014/main" val="10002"/>
                  </a:ext>
                </a:extLst>
              </a:tr>
              <a:tr h="370840">
                <a:tc>
                  <a:txBody>
                    <a:bodyPr/>
                    <a:lstStyle/>
                    <a:p>
                      <a:r>
                        <a:rPr lang="en-US" sz="1000" dirty="0">
                          <a:solidFill>
                            <a:schemeClr val="bg1"/>
                          </a:solidFill>
                          <a:latin typeface="Arial Unicode MS" panose="020B0604020202020204" pitchFamily="34" charset="-128"/>
                        </a:rPr>
                        <a:t>Term3</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2</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extLst>
                  <a:ext uri="{0D108BD9-81ED-4DB2-BD59-A6C34878D82A}">
                    <a16:rowId xmlns:a16="http://schemas.microsoft.com/office/drawing/2014/main" val="10003"/>
                  </a:ext>
                </a:extLst>
              </a:tr>
              <a:tr h="370840">
                <a:tc>
                  <a:txBody>
                    <a:bodyPr/>
                    <a:lstStyle/>
                    <a:p>
                      <a:r>
                        <a:rPr lang="en-US" sz="1000" dirty="0">
                          <a:solidFill>
                            <a:schemeClr val="bg1"/>
                          </a:solidFill>
                          <a:latin typeface="Arial Unicode MS" panose="020B0604020202020204" pitchFamily="34" charset="-128"/>
                        </a:rPr>
                        <a:t>…</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3</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extLst>
                  <a:ext uri="{0D108BD9-81ED-4DB2-BD59-A6C34878D82A}">
                    <a16:rowId xmlns:a16="http://schemas.microsoft.com/office/drawing/2014/main" val="10004"/>
                  </a:ext>
                </a:extLst>
              </a:tr>
              <a:tr h="370840">
                <a:tc>
                  <a:txBody>
                    <a:bodyPr/>
                    <a:lstStyle/>
                    <a:p>
                      <a:r>
                        <a:rPr lang="en-US" sz="1000" dirty="0">
                          <a:solidFill>
                            <a:schemeClr val="bg1"/>
                          </a:solidFill>
                          <a:latin typeface="Arial Unicode MS" panose="020B0604020202020204" pitchFamily="34" charset="-128"/>
                        </a:rPr>
                        <a:t>Term_n</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extLst>
                  <a:ext uri="{0D108BD9-81ED-4DB2-BD59-A6C34878D82A}">
                    <a16:rowId xmlns:a16="http://schemas.microsoft.com/office/drawing/2014/main" val="10005"/>
                  </a:ext>
                </a:extLst>
              </a:tr>
            </a:tbl>
          </a:graphicData>
        </a:graphic>
      </p:graphicFrame>
      <p:sp>
        <p:nvSpPr>
          <p:cNvPr id="16" name="Rectangle 15">
            <a:extLst>
              <a:ext uri="{FF2B5EF4-FFF2-40B4-BE49-F238E27FC236}">
                <a16:creationId xmlns:a16="http://schemas.microsoft.com/office/drawing/2014/main" id="{DE8506CF-AECA-4CC7-B5EC-4CA9F1E0F568}"/>
              </a:ext>
            </a:extLst>
          </p:cNvPr>
          <p:cNvSpPr/>
          <p:nvPr/>
        </p:nvSpPr>
        <p:spPr>
          <a:xfrm>
            <a:off x="2354580" y="1647280"/>
            <a:ext cx="4434840" cy="365760"/>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Term Document Matrix</a:t>
            </a:r>
          </a:p>
        </p:txBody>
      </p:sp>
      <p:cxnSp>
        <p:nvCxnSpPr>
          <p:cNvPr id="11" name="Straight Connector 10">
            <a:extLst>
              <a:ext uri="{FF2B5EF4-FFF2-40B4-BE49-F238E27FC236}">
                <a16:creationId xmlns:a16="http://schemas.microsoft.com/office/drawing/2014/main" id="{44F0817B-6BAD-EC40-87D7-D795C28443AF}"/>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8696636F-C081-094B-BB6D-5DF2465D5951}"/>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3298744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5/28/23</a:t>
            </a:fld>
            <a:endParaRPr lang="en-US"/>
          </a:p>
        </p:txBody>
      </p:sp>
      <p:sp>
        <p:nvSpPr>
          <p:cNvPr id="3" name="Title 2"/>
          <p:cNvSpPr>
            <a:spLocks noGrp="1"/>
          </p:cNvSpPr>
          <p:nvPr>
            <p:ph type="title"/>
          </p:nvPr>
        </p:nvSpPr>
        <p:spPr/>
        <p:txBody>
          <a:bodyPr/>
          <a:lstStyle/>
          <a:p>
            <a:r>
              <a:rPr lang="en-US" dirty="0"/>
              <a:t>Bag of Words: DOCUMENT TERM MATRIX</a:t>
            </a:r>
          </a:p>
        </p:txBody>
      </p:sp>
      <p:sp>
        <p:nvSpPr>
          <p:cNvPr id="4" name="Slide Number Placeholder 3"/>
          <p:cNvSpPr>
            <a:spLocks noGrp="1"/>
          </p:cNvSpPr>
          <p:nvPr>
            <p:ph type="sldNum" sz="quarter" idx="12"/>
          </p:nvPr>
        </p:nvSpPr>
        <p:spPr/>
        <p:txBody>
          <a:bodyPr/>
          <a:lstStyle/>
          <a:p>
            <a:fld id="{37290FF7-652B-4475-AEAB-8B1A5D23AE09}" type="slidenum">
              <a:rPr lang="en-US" smtClean="0"/>
              <a:t>41</a:t>
            </a:fld>
            <a:endParaRPr lang="en-US"/>
          </a:p>
        </p:txBody>
      </p:sp>
      <p:sp>
        <p:nvSpPr>
          <p:cNvPr id="5" name="Footer Placeholder 4"/>
          <p:cNvSpPr>
            <a:spLocks noGrp="1"/>
          </p:cNvSpPr>
          <p:nvPr>
            <p:ph type="ftr" sz="quarter" idx="3"/>
          </p:nvPr>
        </p:nvSpPr>
        <p:spPr/>
        <p:txBody>
          <a:bodyPr/>
          <a:lstStyle/>
          <a:p>
            <a:r>
              <a:rPr lang="en-US" dirty="0"/>
              <a:t>Kwartler CSCI -96</a:t>
            </a:r>
          </a:p>
        </p:txBody>
      </p:sp>
      <p:sp>
        <p:nvSpPr>
          <p:cNvPr id="14" name="Rectangle 13">
            <a:extLst>
              <a:ext uri="{FF2B5EF4-FFF2-40B4-BE49-F238E27FC236}">
                <a16:creationId xmlns:a16="http://schemas.microsoft.com/office/drawing/2014/main" id="{9E667B80-37C5-4FA1-A8B6-4145CB28D72E}"/>
              </a:ext>
            </a:extLst>
          </p:cNvPr>
          <p:cNvSpPr/>
          <p:nvPr/>
        </p:nvSpPr>
        <p:spPr>
          <a:xfrm>
            <a:off x="367030" y="1116822"/>
            <a:ext cx="8409940" cy="353943"/>
          </a:xfrm>
          <a:prstGeom prst="rect">
            <a:avLst/>
          </a:prstGeom>
          <a:solidFill>
            <a:schemeClr val="accent1"/>
          </a:solidFill>
        </p:spPr>
        <p:txBody>
          <a:bodyPr wrap="square">
            <a:spAutoFit/>
          </a:bodyPr>
          <a:lstStyle/>
          <a:p>
            <a:pPr defTabSz="457200"/>
            <a:r>
              <a:rPr lang="en-US" sz="1700" kern="1200" dirty="0">
                <a:solidFill>
                  <a:schemeClr val="bg1"/>
                </a:solidFill>
                <a:latin typeface="+mj-lt"/>
                <a:ea typeface="Arial Unicode MS" panose="020B0604020202020204" pitchFamily="34" charset="-128"/>
                <a:cs typeface="Consolas" panose="020B0609020204030204" pitchFamily="49" charset="0"/>
              </a:rPr>
              <a:t>The matrices are sparse (many 0’s) so additional steps may be needed to extract information.</a:t>
            </a:r>
          </a:p>
        </p:txBody>
      </p:sp>
      <p:graphicFrame>
        <p:nvGraphicFramePr>
          <p:cNvPr id="17" name="Table 16">
            <a:extLst>
              <a:ext uri="{FF2B5EF4-FFF2-40B4-BE49-F238E27FC236}">
                <a16:creationId xmlns:a16="http://schemas.microsoft.com/office/drawing/2014/main" id="{FC3AE280-ABA7-4970-8744-D0E24542C377}"/>
              </a:ext>
            </a:extLst>
          </p:cNvPr>
          <p:cNvGraphicFramePr>
            <a:graphicFrameLocks noGrp="1"/>
          </p:cNvGraphicFramePr>
          <p:nvPr/>
        </p:nvGraphicFramePr>
        <p:xfrm>
          <a:off x="2815272" y="1945464"/>
          <a:ext cx="3513457" cy="2225040"/>
        </p:xfrm>
        <a:graphic>
          <a:graphicData uri="http://schemas.openxmlformats.org/drawingml/2006/table">
            <a:tbl>
              <a:tblPr firstRow="1" bandRow="1">
                <a:tableStyleId>{69C7853C-536D-4A76-A0AE-DD22124D55A5}</a:tableStyleId>
              </a:tblPr>
              <a:tblGrid>
                <a:gridCol w="701993">
                  <a:extLst>
                    <a:ext uri="{9D8B030D-6E8A-4147-A177-3AD203B41FA5}">
                      <a16:colId xmlns:a16="http://schemas.microsoft.com/office/drawing/2014/main" val="20000"/>
                    </a:ext>
                  </a:extLst>
                </a:gridCol>
                <a:gridCol w="597218">
                  <a:extLst>
                    <a:ext uri="{9D8B030D-6E8A-4147-A177-3AD203B41FA5}">
                      <a16:colId xmlns:a16="http://schemas.microsoft.com/office/drawing/2014/main" val="20001"/>
                    </a:ext>
                  </a:extLst>
                </a:gridCol>
                <a:gridCol w="597218">
                  <a:extLst>
                    <a:ext uri="{9D8B030D-6E8A-4147-A177-3AD203B41FA5}">
                      <a16:colId xmlns:a16="http://schemas.microsoft.com/office/drawing/2014/main" val="20002"/>
                    </a:ext>
                  </a:extLst>
                </a:gridCol>
                <a:gridCol w="597218">
                  <a:extLst>
                    <a:ext uri="{9D8B030D-6E8A-4147-A177-3AD203B41FA5}">
                      <a16:colId xmlns:a16="http://schemas.microsoft.com/office/drawing/2014/main" val="20003"/>
                    </a:ext>
                  </a:extLst>
                </a:gridCol>
                <a:gridCol w="344805">
                  <a:extLst>
                    <a:ext uri="{9D8B030D-6E8A-4147-A177-3AD203B41FA5}">
                      <a16:colId xmlns:a16="http://schemas.microsoft.com/office/drawing/2014/main" val="20004"/>
                    </a:ext>
                  </a:extLst>
                </a:gridCol>
                <a:gridCol w="675005">
                  <a:extLst>
                    <a:ext uri="{9D8B030D-6E8A-4147-A177-3AD203B41FA5}">
                      <a16:colId xmlns:a16="http://schemas.microsoft.com/office/drawing/2014/main" val="20005"/>
                    </a:ext>
                  </a:extLst>
                </a:gridCol>
              </a:tblGrid>
              <a:tr h="370840">
                <a:tc>
                  <a:txBody>
                    <a:bodyPr/>
                    <a:lstStyle/>
                    <a:p>
                      <a:endParaRPr lang="en-US" sz="1000" kern="1200" dirty="0">
                        <a:solidFill>
                          <a:schemeClr val="dk1"/>
                        </a:solidFill>
                        <a:latin typeface="Arial Unicode MS" panose="020B0604020202020204" pitchFamily="34" charset="-128"/>
                        <a:ea typeface="+mn-ea"/>
                        <a:cs typeface="+mn-cs"/>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Term1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Term2</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Term3</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Term_n</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370840">
                <a:tc>
                  <a:txBody>
                    <a:bodyPr/>
                    <a:lstStyle/>
                    <a:p>
                      <a:r>
                        <a:rPr lang="en-US" sz="1000" dirty="0">
                          <a:solidFill>
                            <a:schemeClr val="bg1"/>
                          </a:solidFill>
                          <a:latin typeface="Arial Unicode MS" panose="020B0604020202020204" pitchFamily="34" charset="-128"/>
                        </a:rPr>
                        <a:t>Tweet1</a:t>
                      </a:r>
                    </a:p>
                  </a:txBody>
                  <a:tcPr>
                    <a:lnT w="12700" cap="flat" cmpd="sng" algn="ctr">
                      <a:solidFill>
                        <a:srgbClr val="FFFFFF"/>
                      </a:solidFill>
                      <a:prstDash val="solid"/>
                      <a:round/>
                      <a:headEnd type="none" w="med" len="med"/>
                      <a:tailEnd type="none" w="med" len="med"/>
                    </a:lnT>
                    <a:solidFill>
                      <a:schemeClr val="accent1"/>
                    </a:solidFill>
                  </a:tcPr>
                </a:tc>
                <a:tc>
                  <a:txBody>
                    <a:bodyPr/>
                    <a:lstStyle/>
                    <a:p>
                      <a:r>
                        <a:rPr lang="en-US" sz="1000" dirty="0">
                          <a:latin typeface="Arial Unicode MS" panose="020B0604020202020204" pitchFamily="34" charset="-128"/>
                        </a:rPr>
                        <a:t>0</a:t>
                      </a:r>
                    </a:p>
                  </a:txBody>
                  <a:tcPr>
                    <a:lnT w="12700" cap="flat" cmpd="sng" algn="ctr">
                      <a:solidFill>
                        <a:srgbClr val="FFFFFF"/>
                      </a:solidFill>
                      <a:prstDash val="solid"/>
                      <a:round/>
                      <a:headEnd type="none" w="med" len="med"/>
                      <a:tailEnd type="none" w="med" len="med"/>
                    </a:lnT>
                    <a:solidFill>
                      <a:schemeClr val="accent5"/>
                    </a:solidFill>
                  </a:tcPr>
                </a:tc>
                <a:tc>
                  <a:txBody>
                    <a:bodyPr/>
                    <a:lstStyle/>
                    <a:p>
                      <a:r>
                        <a:rPr lang="en-US" sz="1000" dirty="0">
                          <a:latin typeface="Arial Unicode MS" panose="020B0604020202020204" pitchFamily="34" charset="-128"/>
                        </a:rPr>
                        <a:t>1</a:t>
                      </a:r>
                    </a:p>
                  </a:txBody>
                  <a:tcPr>
                    <a:lnT w="12700" cap="flat" cmpd="sng" algn="ctr">
                      <a:solidFill>
                        <a:srgbClr val="FFFFFF"/>
                      </a:solidFill>
                      <a:prstDash val="solid"/>
                      <a:round/>
                      <a:headEnd type="none" w="med" len="med"/>
                      <a:tailEnd type="none" w="med" len="med"/>
                    </a:lnT>
                    <a:solidFill>
                      <a:schemeClr val="accent5"/>
                    </a:solidFill>
                  </a:tcPr>
                </a:tc>
                <a:tc>
                  <a:txBody>
                    <a:bodyPr/>
                    <a:lstStyle/>
                    <a:p>
                      <a:r>
                        <a:rPr lang="en-US" sz="1000" dirty="0">
                          <a:latin typeface="Arial Unicode MS" panose="020B0604020202020204" pitchFamily="34" charset="-128"/>
                        </a:rPr>
                        <a:t>1</a:t>
                      </a:r>
                    </a:p>
                  </a:txBody>
                  <a:tcPr>
                    <a:lnT w="12700" cap="flat" cmpd="sng" algn="ctr">
                      <a:solidFill>
                        <a:srgbClr val="FFFFFF"/>
                      </a:solidFill>
                      <a:prstDash val="solid"/>
                      <a:round/>
                      <a:headEnd type="none" w="med" len="med"/>
                      <a:tailEnd type="none" w="med" len="med"/>
                    </a:lnT>
                    <a:solidFill>
                      <a:schemeClr val="accent5"/>
                    </a:solidFill>
                  </a:tcPr>
                </a:tc>
                <a:tc>
                  <a:txBody>
                    <a:bodyPr/>
                    <a:lstStyle/>
                    <a:p>
                      <a:r>
                        <a:rPr lang="en-US" sz="1000" dirty="0">
                          <a:latin typeface="Arial Unicode MS" panose="020B0604020202020204" pitchFamily="34" charset="-128"/>
                        </a:rPr>
                        <a:t>0</a:t>
                      </a:r>
                    </a:p>
                  </a:txBody>
                  <a:tcPr>
                    <a:lnT w="12700" cap="flat" cmpd="sng" algn="ctr">
                      <a:solidFill>
                        <a:srgbClr val="FFFFFF"/>
                      </a:solidFill>
                      <a:prstDash val="solid"/>
                      <a:round/>
                      <a:headEnd type="none" w="med" len="med"/>
                      <a:tailEnd type="none" w="med" len="med"/>
                    </a:lnT>
                    <a:solidFill>
                      <a:schemeClr val="accent5"/>
                    </a:solidFill>
                  </a:tcPr>
                </a:tc>
                <a:tc>
                  <a:txBody>
                    <a:bodyPr/>
                    <a:lstStyle/>
                    <a:p>
                      <a:r>
                        <a:rPr lang="en-US" sz="1000" dirty="0">
                          <a:latin typeface="Arial Unicode MS" panose="020B0604020202020204" pitchFamily="34" charset="-128"/>
                        </a:rPr>
                        <a:t>0</a:t>
                      </a:r>
                    </a:p>
                  </a:txBody>
                  <a:tcPr>
                    <a:lnT w="12700" cap="flat" cmpd="sng" algn="ctr">
                      <a:solidFill>
                        <a:srgbClr val="FFFFFF"/>
                      </a:solidFill>
                      <a:prstDash val="solid"/>
                      <a:round/>
                      <a:headEnd type="none" w="med" len="med"/>
                      <a:tailEnd type="none" w="med" len="med"/>
                    </a:lnT>
                    <a:solidFill>
                      <a:schemeClr val="accent5"/>
                    </a:solidFill>
                  </a:tcPr>
                </a:tc>
                <a:extLst>
                  <a:ext uri="{0D108BD9-81ED-4DB2-BD59-A6C34878D82A}">
                    <a16:rowId xmlns:a16="http://schemas.microsoft.com/office/drawing/2014/main" val="10001"/>
                  </a:ext>
                </a:extLst>
              </a:tr>
              <a:tr h="370840">
                <a:tc>
                  <a:txBody>
                    <a:bodyPr/>
                    <a:lstStyle/>
                    <a:p>
                      <a:r>
                        <a:rPr lang="en-US" sz="1000" dirty="0">
                          <a:solidFill>
                            <a:schemeClr val="bg1"/>
                          </a:solidFill>
                          <a:latin typeface="Arial Unicode MS" panose="020B0604020202020204" pitchFamily="34" charset="-128"/>
                        </a:rPr>
                        <a:t>Tweet2</a:t>
                      </a:r>
                    </a:p>
                  </a:txBody>
                  <a:tcPr>
                    <a:solidFill>
                      <a:schemeClr val="accent1"/>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1</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extLst>
                  <a:ext uri="{0D108BD9-81ED-4DB2-BD59-A6C34878D82A}">
                    <a16:rowId xmlns:a16="http://schemas.microsoft.com/office/drawing/2014/main" val="10002"/>
                  </a:ext>
                </a:extLst>
              </a:tr>
              <a:tr h="370840">
                <a:tc>
                  <a:txBody>
                    <a:bodyPr/>
                    <a:lstStyle/>
                    <a:p>
                      <a:r>
                        <a:rPr lang="en-US" sz="1000" dirty="0">
                          <a:solidFill>
                            <a:schemeClr val="bg1"/>
                          </a:solidFill>
                          <a:latin typeface="Arial Unicode MS" panose="020B0604020202020204" pitchFamily="34" charset="-128"/>
                        </a:rPr>
                        <a:t>Tweet3</a:t>
                      </a:r>
                    </a:p>
                  </a:txBody>
                  <a:tcPr>
                    <a:solidFill>
                      <a:schemeClr val="accent1"/>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3</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extLst>
                  <a:ext uri="{0D108BD9-81ED-4DB2-BD59-A6C34878D82A}">
                    <a16:rowId xmlns:a16="http://schemas.microsoft.com/office/drawing/2014/main" val="10003"/>
                  </a:ext>
                </a:extLst>
              </a:tr>
              <a:tr h="370840">
                <a:tc>
                  <a:txBody>
                    <a:bodyPr/>
                    <a:lstStyle/>
                    <a:p>
                      <a:r>
                        <a:rPr lang="en-US" sz="1000" dirty="0">
                          <a:solidFill>
                            <a:schemeClr val="bg1"/>
                          </a:solidFill>
                          <a:latin typeface="Arial Unicode MS" panose="020B0604020202020204" pitchFamily="34" charset="-128"/>
                        </a:rPr>
                        <a:t>…</a:t>
                      </a:r>
                    </a:p>
                  </a:txBody>
                  <a:tcPr>
                    <a:solidFill>
                      <a:schemeClr val="accent1"/>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1</a:t>
                      </a:r>
                    </a:p>
                  </a:txBody>
                  <a:tcPr>
                    <a:solidFill>
                      <a:schemeClr val="accent5"/>
                    </a:solidFill>
                  </a:tcPr>
                </a:tc>
                <a:tc>
                  <a:txBody>
                    <a:bodyPr/>
                    <a:lstStyle/>
                    <a:p>
                      <a:r>
                        <a:rPr lang="en-US" sz="1000" dirty="0">
                          <a:latin typeface="Arial Unicode MS" panose="020B0604020202020204" pitchFamily="34" charset="-128"/>
                        </a:rPr>
                        <a:t>1</a:t>
                      </a:r>
                    </a:p>
                  </a:txBody>
                  <a:tcPr>
                    <a:solidFill>
                      <a:schemeClr val="accent5"/>
                    </a:solidFill>
                  </a:tcPr>
                </a:tc>
                <a:extLst>
                  <a:ext uri="{0D108BD9-81ED-4DB2-BD59-A6C34878D82A}">
                    <a16:rowId xmlns:a16="http://schemas.microsoft.com/office/drawing/2014/main" val="10004"/>
                  </a:ext>
                </a:extLst>
              </a:tr>
              <a:tr h="370840">
                <a:tc>
                  <a:txBody>
                    <a:bodyPr/>
                    <a:lstStyle/>
                    <a:p>
                      <a:r>
                        <a:rPr lang="en-US" sz="1000" dirty="0">
                          <a:solidFill>
                            <a:schemeClr val="bg1"/>
                          </a:solidFill>
                          <a:latin typeface="Arial Unicode MS" panose="020B0604020202020204" pitchFamily="34" charset="-128"/>
                        </a:rPr>
                        <a:t>Tweet_n</a:t>
                      </a:r>
                    </a:p>
                  </a:txBody>
                  <a:tcPr>
                    <a:solidFill>
                      <a:schemeClr val="accent1"/>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1</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extLst>
                  <a:ext uri="{0D108BD9-81ED-4DB2-BD59-A6C34878D82A}">
                    <a16:rowId xmlns:a16="http://schemas.microsoft.com/office/drawing/2014/main" val="10005"/>
                  </a:ext>
                </a:extLst>
              </a:tr>
            </a:tbl>
          </a:graphicData>
        </a:graphic>
      </p:graphicFrame>
      <p:sp>
        <p:nvSpPr>
          <p:cNvPr id="18" name="Rectangle 17">
            <a:extLst>
              <a:ext uri="{FF2B5EF4-FFF2-40B4-BE49-F238E27FC236}">
                <a16:creationId xmlns:a16="http://schemas.microsoft.com/office/drawing/2014/main" id="{E8FFC286-E215-43A9-B51D-20E465668F33}"/>
              </a:ext>
            </a:extLst>
          </p:cNvPr>
          <p:cNvSpPr/>
          <p:nvPr/>
        </p:nvSpPr>
        <p:spPr>
          <a:xfrm>
            <a:off x="2815272" y="1565233"/>
            <a:ext cx="3513457" cy="365760"/>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Document Term Matrix</a:t>
            </a:r>
          </a:p>
        </p:txBody>
      </p:sp>
      <p:sp>
        <p:nvSpPr>
          <p:cNvPr id="21" name="Rectangle 20">
            <a:extLst>
              <a:ext uri="{FF2B5EF4-FFF2-40B4-BE49-F238E27FC236}">
                <a16:creationId xmlns:a16="http://schemas.microsoft.com/office/drawing/2014/main" id="{5CCC3125-0793-4764-A090-AAD0A322BE20}"/>
              </a:ext>
            </a:extLst>
          </p:cNvPr>
          <p:cNvSpPr/>
          <p:nvPr/>
        </p:nvSpPr>
        <p:spPr>
          <a:xfrm>
            <a:off x="365760" y="5185143"/>
            <a:ext cx="8399868" cy="726926"/>
          </a:xfrm>
          <a:prstGeom prst="rect">
            <a:avLst/>
          </a:prstGeom>
          <a:solidFill>
            <a:schemeClr val="bg1"/>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t" anchorCtr="0"/>
          <a:lstStyle/>
          <a:p>
            <a:r>
              <a:rPr lang="en-US" sz="1600" dirty="0" err="1">
                <a:solidFill>
                  <a:schemeClr val="tx1"/>
                </a:solidFill>
                <a:latin typeface="Consolas" panose="020B0609020204030204" pitchFamily="49" charset="0"/>
                <a:cs typeface="Consolas" panose="020B0609020204030204" pitchFamily="49" charset="0"/>
              </a:rPr>
              <a:t>txtTdm</a:t>
            </a:r>
            <a:r>
              <a:rPr lang="en-US" sz="1600" dirty="0">
                <a:solidFill>
                  <a:schemeClr val="tx1"/>
                </a:solidFill>
                <a:latin typeface="Consolas" panose="020B0609020204030204" pitchFamily="49" charset="0"/>
                <a:cs typeface="Consolas" panose="020B0609020204030204" pitchFamily="49" charset="0"/>
              </a:rPr>
              <a:t>  &lt;- </a:t>
            </a:r>
            <a:r>
              <a:rPr lang="en-US" sz="1600" dirty="0" err="1">
                <a:solidFill>
                  <a:schemeClr val="tx1"/>
                </a:solidFill>
                <a:latin typeface="Consolas" panose="020B0609020204030204" pitchFamily="49" charset="0"/>
                <a:cs typeface="Consolas" panose="020B0609020204030204" pitchFamily="49" charset="0"/>
              </a:rPr>
              <a:t>DocumentTermMatrix</a:t>
            </a:r>
            <a:r>
              <a:rPr lang="en-US" sz="1600" dirty="0">
                <a:solidFill>
                  <a:schemeClr val="tx1"/>
                </a:solidFill>
                <a:latin typeface="Consolas" panose="020B0609020204030204" pitchFamily="49" charset="0"/>
                <a:cs typeface="Consolas" panose="020B0609020204030204" pitchFamily="49" charset="0"/>
              </a:rPr>
              <a:t>(</a:t>
            </a:r>
            <a:r>
              <a:rPr lang="en-US" sz="1600" dirty="0" err="1">
                <a:solidFill>
                  <a:schemeClr val="tx1"/>
                </a:solidFill>
                <a:latin typeface="Consolas" panose="020B0609020204030204" pitchFamily="49" charset="0"/>
                <a:cs typeface="Consolas" panose="020B0609020204030204" pitchFamily="49" charset="0"/>
              </a:rPr>
              <a:t>txtCorpus</a:t>
            </a:r>
            <a:r>
              <a:rPr lang="en-US" sz="1600" dirty="0">
                <a:solidFill>
                  <a:schemeClr val="tx1"/>
                </a:solidFill>
                <a:latin typeface="Consolas" panose="020B0609020204030204" pitchFamily="49" charset="0"/>
                <a:cs typeface="Consolas" panose="020B0609020204030204" pitchFamily="49" charset="0"/>
              </a:rPr>
              <a:t>)</a:t>
            </a:r>
          </a:p>
          <a:p>
            <a:r>
              <a:rPr lang="en-US" sz="1600" dirty="0" err="1">
                <a:solidFill>
                  <a:schemeClr val="tx1"/>
                </a:solidFill>
                <a:latin typeface="Consolas" panose="020B0609020204030204" pitchFamily="49" charset="0"/>
                <a:cs typeface="Consolas" panose="020B0609020204030204" pitchFamily="49" charset="0"/>
              </a:rPr>
              <a:t>txtTdmM</a:t>
            </a:r>
            <a:r>
              <a:rPr lang="en-US" sz="1600" dirty="0">
                <a:solidFill>
                  <a:schemeClr val="tx1"/>
                </a:solidFill>
                <a:latin typeface="Consolas" panose="020B0609020204030204" pitchFamily="49" charset="0"/>
                <a:cs typeface="Consolas" panose="020B0609020204030204" pitchFamily="49" charset="0"/>
              </a:rPr>
              <a:t> &lt;- </a:t>
            </a:r>
            <a:r>
              <a:rPr lang="en-US" sz="1600" dirty="0" err="1">
                <a:solidFill>
                  <a:schemeClr val="tx1"/>
                </a:solidFill>
                <a:latin typeface="Consolas" panose="020B0609020204030204" pitchFamily="49" charset="0"/>
                <a:cs typeface="Consolas" panose="020B0609020204030204" pitchFamily="49" charset="0"/>
              </a:rPr>
              <a:t>as.matrix</a:t>
            </a:r>
            <a:r>
              <a:rPr lang="en-US" sz="1600" dirty="0">
                <a:solidFill>
                  <a:schemeClr val="tx1"/>
                </a:solidFill>
                <a:latin typeface="Consolas" panose="020B0609020204030204" pitchFamily="49" charset="0"/>
                <a:cs typeface="Consolas" panose="020B0609020204030204" pitchFamily="49" charset="0"/>
              </a:rPr>
              <a:t>(</a:t>
            </a:r>
            <a:r>
              <a:rPr lang="en-US" sz="1600" dirty="0" err="1">
                <a:solidFill>
                  <a:schemeClr val="tx1"/>
                </a:solidFill>
                <a:latin typeface="Consolas" panose="020B0609020204030204" pitchFamily="49" charset="0"/>
                <a:cs typeface="Consolas" panose="020B0609020204030204" pitchFamily="49" charset="0"/>
              </a:rPr>
              <a:t>txtTdm</a:t>
            </a:r>
            <a:r>
              <a:rPr lang="en-US" sz="1600" dirty="0">
                <a:solidFill>
                  <a:schemeClr val="tx1"/>
                </a:solidFill>
                <a:latin typeface="Consolas" panose="020B0609020204030204" pitchFamily="49" charset="0"/>
                <a:cs typeface="Consolas" panose="020B0609020204030204" pitchFamily="49" charset="0"/>
              </a:rPr>
              <a:t>)</a:t>
            </a:r>
          </a:p>
        </p:txBody>
      </p:sp>
      <p:cxnSp>
        <p:nvCxnSpPr>
          <p:cNvPr id="11" name="Straight Connector 10">
            <a:extLst>
              <a:ext uri="{FF2B5EF4-FFF2-40B4-BE49-F238E27FC236}">
                <a16:creationId xmlns:a16="http://schemas.microsoft.com/office/drawing/2014/main" id="{3C64F642-201F-5F40-8A54-4EFBCD307E58}"/>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7D5C3A6-C26B-024D-8D99-F08EEE784ED0}"/>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920365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F061A48-CB41-4DDC-B8B9-5FFA68FF2634}"/>
              </a:ext>
            </a:extLst>
          </p:cNvPr>
          <p:cNvSpPr txBox="1">
            <a:spLocks/>
          </p:cNvSpPr>
          <p:nvPr/>
        </p:nvSpPr>
        <p:spPr>
          <a:xfrm>
            <a:off x="628650" y="365126"/>
            <a:ext cx="78867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dirty="0"/>
              <a:t>What about a DTM?</a:t>
            </a:r>
          </a:p>
        </p:txBody>
      </p:sp>
      <p:sp>
        <p:nvSpPr>
          <p:cNvPr id="6" name="Date Placeholder 1">
            <a:extLst>
              <a:ext uri="{FF2B5EF4-FFF2-40B4-BE49-F238E27FC236}">
                <a16:creationId xmlns:a16="http://schemas.microsoft.com/office/drawing/2014/main" id="{A5024E83-7248-49C6-83CE-0C52F416FEF7}"/>
              </a:ext>
            </a:extLst>
          </p:cNvPr>
          <p:cNvSpPr>
            <a:spLocks noGrp="1"/>
          </p:cNvSpPr>
          <p:nvPr>
            <p:ph type="dt" sz="half" idx="10"/>
          </p:nvPr>
        </p:nvSpPr>
        <p:spPr>
          <a:xfrm>
            <a:off x="628650" y="6356351"/>
            <a:ext cx="2057400" cy="365125"/>
          </a:xfrm>
        </p:spPr>
        <p:txBody>
          <a:bodyPr/>
          <a:lstStyle/>
          <a:p>
            <a:fld id="{6700A58B-DD98-43D0-B791-721480A02982}" type="datetime1">
              <a:rPr lang="en-US" smtClean="0"/>
              <a:t>5/28/23</a:t>
            </a:fld>
            <a:endParaRPr lang="en-US"/>
          </a:p>
        </p:txBody>
      </p:sp>
      <p:sp>
        <p:nvSpPr>
          <p:cNvPr id="7" name="Slide Number Placeholder 3">
            <a:extLst>
              <a:ext uri="{FF2B5EF4-FFF2-40B4-BE49-F238E27FC236}">
                <a16:creationId xmlns:a16="http://schemas.microsoft.com/office/drawing/2014/main" id="{269E8134-5ACB-40D1-8C0C-86324C8FEF4A}"/>
              </a:ext>
            </a:extLst>
          </p:cNvPr>
          <p:cNvSpPr>
            <a:spLocks noGrp="1"/>
          </p:cNvSpPr>
          <p:nvPr>
            <p:ph type="sldNum" sz="quarter" idx="12"/>
          </p:nvPr>
        </p:nvSpPr>
        <p:spPr>
          <a:xfrm>
            <a:off x="6457950" y="6356351"/>
            <a:ext cx="857250" cy="365125"/>
          </a:xfrm>
        </p:spPr>
        <p:txBody>
          <a:bodyPr/>
          <a:lstStyle/>
          <a:p>
            <a:fld id="{37290FF7-652B-4475-AEAB-8B1A5D23AE09}" type="slidenum">
              <a:rPr lang="en-US" smtClean="0"/>
              <a:t>42</a:t>
            </a:fld>
            <a:endParaRPr lang="en-US"/>
          </a:p>
        </p:txBody>
      </p:sp>
      <p:sp>
        <p:nvSpPr>
          <p:cNvPr id="8" name="Footer Placeholder 4">
            <a:extLst>
              <a:ext uri="{FF2B5EF4-FFF2-40B4-BE49-F238E27FC236}">
                <a16:creationId xmlns:a16="http://schemas.microsoft.com/office/drawing/2014/main" id="{831F0EBF-9545-4BDE-B6B2-0D32BABD5667}"/>
              </a:ext>
            </a:extLst>
          </p:cNvPr>
          <p:cNvSpPr>
            <a:spLocks noGrp="1"/>
          </p:cNvSpPr>
          <p:nvPr>
            <p:ph type="ftr" sz="quarter" idx="3"/>
          </p:nvPr>
        </p:nvSpPr>
        <p:spPr>
          <a:xfrm>
            <a:off x="3028950" y="6356351"/>
            <a:ext cx="3086100" cy="365125"/>
          </a:xfrm>
        </p:spPr>
        <p:txBody>
          <a:bodyPr/>
          <a:lstStyle/>
          <a:p>
            <a:r>
              <a:rPr lang="en-US" dirty="0"/>
              <a:t>Kwartler CSCI -96</a:t>
            </a:r>
          </a:p>
        </p:txBody>
      </p:sp>
      <p:sp>
        <p:nvSpPr>
          <p:cNvPr id="9" name="Rectangle 8">
            <a:extLst>
              <a:ext uri="{FF2B5EF4-FFF2-40B4-BE49-F238E27FC236}">
                <a16:creationId xmlns:a16="http://schemas.microsoft.com/office/drawing/2014/main" id="{F5CD4F4D-781D-474A-9BAC-BB83839CDCE1}"/>
              </a:ext>
            </a:extLst>
          </p:cNvPr>
          <p:cNvSpPr/>
          <p:nvPr/>
        </p:nvSpPr>
        <p:spPr>
          <a:xfrm>
            <a:off x="365758" y="1265477"/>
            <a:ext cx="7653397" cy="830997"/>
          </a:xfrm>
          <a:prstGeom prst="rect">
            <a:avLst/>
          </a:prstGeom>
          <a:solidFill>
            <a:schemeClr val="bg1">
              <a:lumMod val="85000"/>
            </a:schemeClr>
          </a:solidFill>
        </p:spPr>
        <p:txBody>
          <a:bodyPr wrap="square">
            <a:spAutoFit/>
          </a:bodyPr>
          <a:lstStyle/>
          <a:p>
            <a:pPr defTabSz="457200"/>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topTermsA</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&lt;- </a:t>
            </a:r>
            <a:r>
              <a:rPr lang="en-US" sz="1600" kern="1200" dirty="0">
                <a:solidFill>
                  <a:prstClr val="black"/>
                </a:solidFill>
                <a:highlight>
                  <a:srgbClr val="FFFF00"/>
                </a:highlight>
                <a:latin typeface="Consolas" panose="020B0609020204030204" pitchFamily="49" charset="0"/>
                <a:ea typeface="Arial Unicode MS" panose="020B0604020202020204" pitchFamily="34" charset="-128"/>
                <a:cs typeface="Consolas" panose="020B0609020204030204" pitchFamily="49" charset="0"/>
              </a:rPr>
              <a:t>??????</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txtDtmM</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a:p>
            <a:pPr defTabSz="457200"/>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topTermsA</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&lt;- </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data.frame</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(terms = </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colnames</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txtDtmM</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p>
          <a:p>
            <a:pPr defTabSz="457200"/>
            <a:r>
              <a:rPr lang="en-US" sz="16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freq</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 </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topTermsA</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row.names</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 NULL)</a:t>
            </a:r>
          </a:p>
        </p:txBody>
      </p:sp>
      <p:sp>
        <p:nvSpPr>
          <p:cNvPr id="13" name="Isosceles Triangle 12">
            <a:extLst>
              <a:ext uri="{FF2B5EF4-FFF2-40B4-BE49-F238E27FC236}">
                <a16:creationId xmlns:a16="http://schemas.microsoft.com/office/drawing/2014/main" id="{86C9C44B-67F3-4E36-8102-211D5F3F934C}"/>
              </a:ext>
            </a:extLst>
          </p:cNvPr>
          <p:cNvSpPr/>
          <p:nvPr/>
        </p:nvSpPr>
        <p:spPr>
          <a:xfrm rot="5400000">
            <a:off x="4382414" y="3515980"/>
            <a:ext cx="1339350" cy="402476"/>
          </a:xfrm>
          <a:prstGeom prst="triangle">
            <a:avLst/>
          </a:prstGeom>
          <a:solidFill>
            <a:schemeClr val="accent5"/>
          </a:solidFill>
          <a:ln>
            <a:solidFill>
              <a:schemeClr val="accent5"/>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kern="1200" dirty="0">
              <a:solidFill>
                <a:prstClr val="white"/>
              </a:solidFill>
              <a:latin typeface="Arial Unicode MS" panose="020B0604020202020204" pitchFamily="34" charset="-128"/>
            </a:endParaRPr>
          </a:p>
        </p:txBody>
      </p:sp>
      <p:graphicFrame>
        <p:nvGraphicFramePr>
          <p:cNvPr id="14" name="Table 13">
            <a:extLst>
              <a:ext uri="{FF2B5EF4-FFF2-40B4-BE49-F238E27FC236}">
                <a16:creationId xmlns:a16="http://schemas.microsoft.com/office/drawing/2014/main" id="{88D87AD9-BE81-4811-80B4-0B3567211CA3}"/>
              </a:ext>
            </a:extLst>
          </p:cNvPr>
          <p:cNvGraphicFramePr>
            <a:graphicFrameLocks noGrp="1"/>
          </p:cNvGraphicFramePr>
          <p:nvPr>
            <p:extLst>
              <p:ext uri="{D42A27DB-BD31-4B8C-83A1-F6EECF244321}">
                <p14:modId xmlns:p14="http://schemas.microsoft.com/office/powerpoint/2010/main" val="4246850906"/>
              </p:ext>
            </p:extLst>
          </p:nvPr>
        </p:nvGraphicFramePr>
        <p:xfrm>
          <a:off x="5962071" y="2807807"/>
          <a:ext cx="2057083" cy="2225040"/>
        </p:xfrm>
        <a:graphic>
          <a:graphicData uri="http://schemas.openxmlformats.org/drawingml/2006/table">
            <a:tbl>
              <a:tblPr firstRow="1" bandRow="1">
                <a:tableStyleId>{5C22544A-7EE6-4342-B048-85BDC9FD1C3A}</a:tableStyleId>
              </a:tblPr>
              <a:tblGrid>
                <a:gridCol w="1142720">
                  <a:extLst>
                    <a:ext uri="{9D8B030D-6E8A-4147-A177-3AD203B41FA5}">
                      <a16:colId xmlns:a16="http://schemas.microsoft.com/office/drawing/2014/main" val="20000"/>
                    </a:ext>
                  </a:extLst>
                </a:gridCol>
                <a:gridCol w="914363">
                  <a:extLst>
                    <a:ext uri="{9D8B030D-6E8A-4147-A177-3AD203B41FA5}">
                      <a16:colId xmlns:a16="http://schemas.microsoft.com/office/drawing/2014/main" val="20001"/>
                    </a:ext>
                  </a:extLst>
                </a:gridCol>
              </a:tblGrid>
              <a:tr h="370840">
                <a:tc>
                  <a:txBody>
                    <a:bodyPr/>
                    <a:lstStyle/>
                    <a:p>
                      <a:r>
                        <a:rPr lang="en-US" dirty="0">
                          <a:latin typeface="Arial Unicode MS" panose="020B0604020202020204" pitchFamily="34" charset="-128"/>
                        </a:rPr>
                        <a:t>word</a:t>
                      </a:r>
                    </a:p>
                  </a:txBody>
                  <a:tcPr/>
                </a:tc>
                <a:tc>
                  <a:txBody>
                    <a:bodyPr/>
                    <a:lstStyle/>
                    <a:p>
                      <a:r>
                        <a:rPr lang="en-US" dirty="0" err="1">
                          <a:latin typeface="Arial Unicode MS" panose="020B0604020202020204" pitchFamily="34" charset="-128"/>
                        </a:rPr>
                        <a:t>freq</a:t>
                      </a:r>
                      <a:endParaRPr lang="en-US" dirty="0">
                        <a:latin typeface="Arial Unicode MS" panose="020B0604020202020204" pitchFamily="34" charset="-128"/>
                      </a:endParaRPr>
                    </a:p>
                  </a:txBody>
                  <a:tcPr/>
                </a:tc>
                <a:extLst>
                  <a:ext uri="{0D108BD9-81ED-4DB2-BD59-A6C34878D82A}">
                    <a16:rowId xmlns:a16="http://schemas.microsoft.com/office/drawing/2014/main" val="10000"/>
                  </a:ext>
                </a:extLst>
              </a:tr>
              <a:tr h="370840">
                <a:tc>
                  <a:txBody>
                    <a:bodyPr/>
                    <a:lstStyle/>
                    <a:p>
                      <a:r>
                        <a:rPr lang="en-US" dirty="0">
                          <a:latin typeface="Arial Unicode MS" panose="020B0604020202020204" pitchFamily="34" charset="-128"/>
                        </a:rPr>
                        <a:t>Term1</a:t>
                      </a:r>
                    </a:p>
                  </a:txBody>
                  <a:tcPr/>
                </a:tc>
                <a:tc>
                  <a:txBody>
                    <a:bodyPr/>
                    <a:lstStyle/>
                    <a:p>
                      <a:r>
                        <a:rPr lang="en-US" dirty="0">
                          <a:latin typeface="Arial Unicode MS" panose="020B0604020202020204" pitchFamily="34" charset="-128"/>
                        </a:rPr>
                        <a:t>1</a:t>
                      </a:r>
                    </a:p>
                  </a:txBody>
                  <a:tcPr/>
                </a:tc>
                <a:extLst>
                  <a:ext uri="{0D108BD9-81ED-4DB2-BD59-A6C34878D82A}">
                    <a16:rowId xmlns:a16="http://schemas.microsoft.com/office/drawing/2014/main" val="10001"/>
                  </a:ext>
                </a:extLst>
              </a:tr>
              <a:tr h="370840">
                <a:tc>
                  <a:txBody>
                    <a:bodyPr/>
                    <a:lstStyle/>
                    <a:p>
                      <a:r>
                        <a:rPr lang="en-US" dirty="0">
                          <a:latin typeface="Arial Unicode MS" panose="020B0604020202020204" pitchFamily="34" charset="-128"/>
                        </a:rPr>
                        <a:t>Term2</a:t>
                      </a:r>
                    </a:p>
                  </a:txBody>
                  <a:tcPr/>
                </a:tc>
                <a:tc>
                  <a:txBody>
                    <a:bodyPr/>
                    <a:lstStyle/>
                    <a:p>
                      <a:r>
                        <a:rPr lang="en-US" dirty="0">
                          <a:latin typeface="Arial Unicode MS" panose="020B0604020202020204" pitchFamily="34" charset="-128"/>
                        </a:rPr>
                        <a:t>2</a:t>
                      </a:r>
                    </a:p>
                  </a:txBody>
                  <a:tcPr/>
                </a:tc>
                <a:extLst>
                  <a:ext uri="{0D108BD9-81ED-4DB2-BD59-A6C34878D82A}">
                    <a16:rowId xmlns:a16="http://schemas.microsoft.com/office/drawing/2014/main" val="10002"/>
                  </a:ext>
                </a:extLst>
              </a:tr>
              <a:tr h="370840">
                <a:tc>
                  <a:txBody>
                    <a:bodyPr/>
                    <a:lstStyle/>
                    <a:p>
                      <a:r>
                        <a:rPr lang="en-US" dirty="0">
                          <a:latin typeface="Arial Unicode MS" panose="020B0604020202020204" pitchFamily="34" charset="-128"/>
                        </a:rPr>
                        <a:t>Term3</a:t>
                      </a:r>
                    </a:p>
                  </a:txBody>
                  <a:tcPr/>
                </a:tc>
                <a:tc>
                  <a:txBody>
                    <a:bodyPr/>
                    <a:lstStyle/>
                    <a:p>
                      <a:r>
                        <a:rPr lang="en-US" dirty="0">
                          <a:latin typeface="Arial Unicode MS" panose="020B0604020202020204" pitchFamily="34" charset="-128"/>
                        </a:rPr>
                        <a:t>3</a:t>
                      </a:r>
                    </a:p>
                  </a:txBody>
                  <a:tcPr/>
                </a:tc>
                <a:extLst>
                  <a:ext uri="{0D108BD9-81ED-4DB2-BD59-A6C34878D82A}">
                    <a16:rowId xmlns:a16="http://schemas.microsoft.com/office/drawing/2014/main" val="10003"/>
                  </a:ext>
                </a:extLst>
              </a:tr>
              <a:tr h="370840">
                <a:tc>
                  <a:txBody>
                    <a:bodyPr/>
                    <a:lstStyle/>
                    <a:p>
                      <a:r>
                        <a:rPr lang="en-US" dirty="0">
                          <a:latin typeface="Arial Unicode MS" panose="020B0604020202020204" pitchFamily="34" charset="-128"/>
                        </a:rPr>
                        <a:t>…</a:t>
                      </a:r>
                    </a:p>
                  </a:txBody>
                  <a:tcPr/>
                </a:tc>
                <a:tc>
                  <a:txBody>
                    <a:bodyPr/>
                    <a:lstStyle/>
                    <a:p>
                      <a:r>
                        <a:rPr lang="en-US" dirty="0">
                          <a:latin typeface="Arial Unicode MS" panose="020B0604020202020204" pitchFamily="34" charset="-128"/>
                        </a:rPr>
                        <a:t>5</a:t>
                      </a:r>
                    </a:p>
                  </a:txBody>
                  <a:tcPr/>
                </a:tc>
                <a:extLst>
                  <a:ext uri="{0D108BD9-81ED-4DB2-BD59-A6C34878D82A}">
                    <a16:rowId xmlns:a16="http://schemas.microsoft.com/office/drawing/2014/main" val="10004"/>
                  </a:ext>
                </a:extLst>
              </a:tr>
              <a:tr h="370840">
                <a:tc>
                  <a:txBody>
                    <a:bodyPr/>
                    <a:lstStyle/>
                    <a:p>
                      <a:r>
                        <a:rPr lang="en-US" dirty="0" err="1">
                          <a:latin typeface="Arial Unicode MS" panose="020B0604020202020204" pitchFamily="34" charset="-128"/>
                        </a:rPr>
                        <a:t>Term_n</a:t>
                      </a:r>
                      <a:endParaRPr lang="en-US" dirty="0">
                        <a:latin typeface="Arial Unicode MS" panose="020B0604020202020204" pitchFamily="34" charset="-128"/>
                      </a:endParaRPr>
                    </a:p>
                  </a:txBody>
                  <a:tcPr/>
                </a:tc>
                <a:tc>
                  <a:txBody>
                    <a:bodyPr/>
                    <a:lstStyle/>
                    <a:p>
                      <a:r>
                        <a:rPr lang="en-US" dirty="0">
                          <a:latin typeface="Arial Unicode MS" panose="020B0604020202020204" pitchFamily="34" charset="-128"/>
                        </a:rPr>
                        <a:t>2</a:t>
                      </a:r>
                    </a:p>
                  </a:txBody>
                  <a:tcPr/>
                </a:tc>
                <a:extLst>
                  <a:ext uri="{0D108BD9-81ED-4DB2-BD59-A6C34878D82A}">
                    <a16:rowId xmlns:a16="http://schemas.microsoft.com/office/drawing/2014/main" val="10005"/>
                  </a:ext>
                </a:extLst>
              </a:tr>
            </a:tbl>
          </a:graphicData>
        </a:graphic>
      </p:graphicFrame>
      <p:sp>
        <p:nvSpPr>
          <p:cNvPr id="17" name="Rectangle 16">
            <a:extLst>
              <a:ext uri="{FF2B5EF4-FFF2-40B4-BE49-F238E27FC236}">
                <a16:creationId xmlns:a16="http://schemas.microsoft.com/office/drawing/2014/main" id="{381F82B2-C164-4D27-B9E8-F79273567423}"/>
              </a:ext>
            </a:extLst>
          </p:cNvPr>
          <p:cNvSpPr/>
          <p:nvPr/>
        </p:nvSpPr>
        <p:spPr>
          <a:xfrm>
            <a:off x="5962071" y="2442047"/>
            <a:ext cx="2057083" cy="365760"/>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Word Frequency Matrix</a:t>
            </a:r>
          </a:p>
        </p:txBody>
      </p:sp>
      <p:graphicFrame>
        <p:nvGraphicFramePr>
          <p:cNvPr id="12" name="Table 11">
            <a:extLst>
              <a:ext uri="{FF2B5EF4-FFF2-40B4-BE49-F238E27FC236}">
                <a16:creationId xmlns:a16="http://schemas.microsoft.com/office/drawing/2014/main" id="{4C4D17DA-10C0-4D66-98BE-6ADB82890F25}"/>
              </a:ext>
            </a:extLst>
          </p:cNvPr>
          <p:cNvGraphicFramePr>
            <a:graphicFrameLocks noGrp="1"/>
          </p:cNvGraphicFramePr>
          <p:nvPr>
            <p:extLst>
              <p:ext uri="{D42A27DB-BD31-4B8C-83A1-F6EECF244321}">
                <p14:modId xmlns:p14="http://schemas.microsoft.com/office/powerpoint/2010/main" val="3860353912"/>
              </p:ext>
            </p:extLst>
          </p:nvPr>
        </p:nvGraphicFramePr>
        <p:xfrm>
          <a:off x="628650" y="2807807"/>
          <a:ext cx="3513457" cy="2225040"/>
        </p:xfrm>
        <a:graphic>
          <a:graphicData uri="http://schemas.openxmlformats.org/drawingml/2006/table">
            <a:tbl>
              <a:tblPr firstRow="1" bandRow="1">
                <a:tableStyleId>{69C7853C-536D-4A76-A0AE-DD22124D55A5}</a:tableStyleId>
              </a:tblPr>
              <a:tblGrid>
                <a:gridCol w="701993">
                  <a:extLst>
                    <a:ext uri="{9D8B030D-6E8A-4147-A177-3AD203B41FA5}">
                      <a16:colId xmlns:a16="http://schemas.microsoft.com/office/drawing/2014/main" val="20000"/>
                    </a:ext>
                  </a:extLst>
                </a:gridCol>
                <a:gridCol w="597218">
                  <a:extLst>
                    <a:ext uri="{9D8B030D-6E8A-4147-A177-3AD203B41FA5}">
                      <a16:colId xmlns:a16="http://schemas.microsoft.com/office/drawing/2014/main" val="20001"/>
                    </a:ext>
                  </a:extLst>
                </a:gridCol>
                <a:gridCol w="597218">
                  <a:extLst>
                    <a:ext uri="{9D8B030D-6E8A-4147-A177-3AD203B41FA5}">
                      <a16:colId xmlns:a16="http://schemas.microsoft.com/office/drawing/2014/main" val="20002"/>
                    </a:ext>
                  </a:extLst>
                </a:gridCol>
                <a:gridCol w="597218">
                  <a:extLst>
                    <a:ext uri="{9D8B030D-6E8A-4147-A177-3AD203B41FA5}">
                      <a16:colId xmlns:a16="http://schemas.microsoft.com/office/drawing/2014/main" val="20003"/>
                    </a:ext>
                  </a:extLst>
                </a:gridCol>
                <a:gridCol w="344805">
                  <a:extLst>
                    <a:ext uri="{9D8B030D-6E8A-4147-A177-3AD203B41FA5}">
                      <a16:colId xmlns:a16="http://schemas.microsoft.com/office/drawing/2014/main" val="20004"/>
                    </a:ext>
                  </a:extLst>
                </a:gridCol>
                <a:gridCol w="675005">
                  <a:extLst>
                    <a:ext uri="{9D8B030D-6E8A-4147-A177-3AD203B41FA5}">
                      <a16:colId xmlns:a16="http://schemas.microsoft.com/office/drawing/2014/main" val="20005"/>
                    </a:ext>
                  </a:extLst>
                </a:gridCol>
              </a:tblGrid>
              <a:tr h="370840">
                <a:tc>
                  <a:txBody>
                    <a:bodyPr/>
                    <a:lstStyle/>
                    <a:p>
                      <a:endParaRPr lang="en-US" sz="1000" kern="1200" dirty="0">
                        <a:solidFill>
                          <a:schemeClr val="dk1"/>
                        </a:solidFill>
                        <a:latin typeface="Arial Unicode MS" panose="020B0604020202020204" pitchFamily="34" charset="-128"/>
                        <a:ea typeface="+mn-ea"/>
                        <a:cs typeface="+mn-cs"/>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Term1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Term2</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Term3</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Term_n</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370840">
                <a:tc>
                  <a:txBody>
                    <a:bodyPr/>
                    <a:lstStyle/>
                    <a:p>
                      <a:r>
                        <a:rPr lang="en-US" sz="1000" dirty="0">
                          <a:solidFill>
                            <a:schemeClr val="bg1"/>
                          </a:solidFill>
                          <a:latin typeface="Arial Unicode MS" panose="020B0604020202020204" pitchFamily="34" charset="-128"/>
                        </a:rPr>
                        <a:t>Tweet1</a:t>
                      </a:r>
                    </a:p>
                  </a:txBody>
                  <a:tcPr>
                    <a:lnT w="12700" cap="flat" cmpd="sng" algn="ctr">
                      <a:solidFill>
                        <a:srgbClr val="FFFFFF"/>
                      </a:solidFill>
                      <a:prstDash val="solid"/>
                      <a:round/>
                      <a:headEnd type="none" w="med" len="med"/>
                      <a:tailEnd type="none" w="med" len="med"/>
                    </a:lnT>
                    <a:solidFill>
                      <a:schemeClr val="accent1"/>
                    </a:solidFill>
                  </a:tcPr>
                </a:tc>
                <a:tc>
                  <a:txBody>
                    <a:bodyPr/>
                    <a:lstStyle/>
                    <a:p>
                      <a:r>
                        <a:rPr lang="en-US" sz="1000" dirty="0">
                          <a:latin typeface="Arial Unicode MS" panose="020B0604020202020204" pitchFamily="34" charset="-128"/>
                        </a:rPr>
                        <a:t>0</a:t>
                      </a:r>
                    </a:p>
                  </a:txBody>
                  <a:tcPr>
                    <a:lnT w="12700" cap="flat" cmpd="sng" algn="ctr">
                      <a:solidFill>
                        <a:srgbClr val="FFFFFF"/>
                      </a:solidFill>
                      <a:prstDash val="solid"/>
                      <a:round/>
                      <a:headEnd type="none" w="med" len="med"/>
                      <a:tailEnd type="none" w="med" len="med"/>
                    </a:lnT>
                    <a:solidFill>
                      <a:schemeClr val="accent5"/>
                    </a:solidFill>
                  </a:tcPr>
                </a:tc>
                <a:tc>
                  <a:txBody>
                    <a:bodyPr/>
                    <a:lstStyle/>
                    <a:p>
                      <a:r>
                        <a:rPr lang="en-US" sz="1000" dirty="0">
                          <a:latin typeface="Arial Unicode MS" panose="020B0604020202020204" pitchFamily="34" charset="-128"/>
                        </a:rPr>
                        <a:t>1</a:t>
                      </a:r>
                    </a:p>
                  </a:txBody>
                  <a:tcPr>
                    <a:lnT w="12700" cap="flat" cmpd="sng" algn="ctr">
                      <a:solidFill>
                        <a:srgbClr val="FFFFFF"/>
                      </a:solidFill>
                      <a:prstDash val="solid"/>
                      <a:round/>
                      <a:headEnd type="none" w="med" len="med"/>
                      <a:tailEnd type="none" w="med" len="med"/>
                    </a:lnT>
                    <a:solidFill>
                      <a:schemeClr val="accent5"/>
                    </a:solidFill>
                  </a:tcPr>
                </a:tc>
                <a:tc>
                  <a:txBody>
                    <a:bodyPr/>
                    <a:lstStyle/>
                    <a:p>
                      <a:r>
                        <a:rPr lang="en-US" sz="1000" dirty="0">
                          <a:latin typeface="Arial Unicode MS" panose="020B0604020202020204" pitchFamily="34" charset="-128"/>
                        </a:rPr>
                        <a:t>1</a:t>
                      </a:r>
                    </a:p>
                  </a:txBody>
                  <a:tcPr>
                    <a:lnT w="12700" cap="flat" cmpd="sng" algn="ctr">
                      <a:solidFill>
                        <a:srgbClr val="FFFFFF"/>
                      </a:solidFill>
                      <a:prstDash val="solid"/>
                      <a:round/>
                      <a:headEnd type="none" w="med" len="med"/>
                      <a:tailEnd type="none" w="med" len="med"/>
                    </a:lnT>
                    <a:solidFill>
                      <a:schemeClr val="accent5"/>
                    </a:solidFill>
                  </a:tcPr>
                </a:tc>
                <a:tc>
                  <a:txBody>
                    <a:bodyPr/>
                    <a:lstStyle/>
                    <a:p>
                      <a:r>
                        <a:rPr lang="en-US" sz="1000" dirty="0">
                          <a:latin typeface="Arial Unicode MS" panose="020B0604020202020204" pitchFamily="34" charset="-128"/>
                        </a:rPr>
                        <a:t>0</a:t>
                      </a:r>
                    </a:p>
                  </a:txBody>
                  <a:tcPr>
                    <a:lnT w="12700" cap="flat" cmpd="sng" algn="ctr">
                      <a:solidFill>
                        <a:srgbClr val="FFFFFF"/>
                      </a:solidFill>
                      <a:prstDash val="solid"/>
                      <a:round/>
                      <a:headEnd type="none" w="med" len="med"/>
                      <a:tailEnd type="none" w="med" len="med"/>
                    </a:lnT>
                    <a:solidFill>
                      <a:schemeClr val="accent5"/>
                    </a:solidFill>
                  </a:tcPr>
                </a:tc>
                <a:tc>
                  <a:txBody>
                    <a:bodyPr/>
                    <a:lstStyle/>
                    <a:p>
                      <a:r>
                        <a:rPr lang="en-US" sz="1000" dirty="0">
                          <a:latin typeface="Arial Unicode MS" panose="020B0604020202020204" pitchFamily="34" charset="-128"/>
                        </a:rPr>
                        <a:t>0</a:t>
                      </a:r>
                    </a:p>
                  </a:txBody>
                  <a:tcPr>
                    <a:lnT w="12700" cap="flat" cmpd="sng" algn="ctr">
                      <a:solidFill>
                        <a:srgbClr val="FFFFFF"/>
                      </a:solidFill>
                      <a:prstDash val="solid"/>
                      <a:round/>
                      <a:headEnd type="none" w="med" len="med"/>
                      <a:tailEnd type="none" w="med" len="med"/>
                    </a:lnT>
                    <a:solidFill>
                      <a:schemeClr val="accent5"/>
                    </a:solidFill>
                  </a:tcPr>
                </a:tc>
                <a:extLst>
                  <a:ext uri="{0D108BD9-81ED-4DB2-BD59-A6C34878D82A}">
                    <a16:rowId xmlns:a16="http://schemas.microsoft.com/office/drawing/2014/main" val="10001"/>
                  </a:ext>
                </a:extLst>
              </a:tr>
              <a:tr h="370840">
                <a:tc>
                  <a:txBody>
                    <a:bodyPr/>
                    <a:lstStyle/>
                    <a:p>
                      <a:r>
                        <a:rPr lang="en-US" sz="1000" dirty="0">
                          <a:solidFill>
                            <a:schemeClr val="bg1"/>
                          </a:solidFill>
                          <a:latin typeface="Arial Unicode MS" panose="020B0604020202020204" pitchFamily="34" charset="-128"/>
                        </a:rPr>
                        <a:t>Tweet2</a:t>
                      </a:r>
                    </a:p>
                  </a:txBody>
                  <a:tcPr>
                    <a:solidFill>
                      <a:schemeClr val="accent1"/>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1</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extLst>
                  <a:ext uri="{0D108BD9-81ED-4DB2-BD59-A6C34878D82A}">
                    <a16:rowId xmlns:a16="http://schemas.microsoft.com/office/drawing/2014/main" val="10002"/>
                  </a:ext>
                </a:extLst>
              </a:tr>
              <a:tr h="370840">
                <a:tc>
                  <a:txBody>
                    <a:bodyPr/>
                    <a:lstStyle/>
                    <a:p>
                      <a:r>
                        <a:rPr lang="en-US" sz="1000" dirty="0">
                          <a:solidFill>
                            <a:schemeClr val="bg1"/>
                          </a:solidFill>
                          <a:latin typeface="Arial Unicode MS" panose="020B0604020202020204" pitchFamily="34" charset="-128"/>
                        </a:rPr>
                        <a:t>Tweet3</a:t>
                      </a:r>
                    </a:p>
                  </a:txBody>
                  <a:tcPr>
                    <a:solidFill>
                      <a:schemeClr val="accent1"/>
                    </a:solidFill>
                  </a:tcPr>
                </a:tc>
                <a:tc>
                  <a:txBody>
                    <a:bodyPr/>
                    <a:lstStyle/>
                    <a:p>
                      <a:r>
                        <a:rPr lang="en-US" sz="1000" dirty="0">
                          <a:latin typeface="Arial Unicode MS" panose="020B0604020202020204" pitchFamily="34" charset="-128"/>
                        </a:rPr>
                        <a:t>1</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3</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extLst>
                  <a:ext uri="{0D108BD9-81ED-4DB2-BD59-A6C34878D82A}">
                    <a16:rowId xmlns:a16="http://schemas.microsoft.com/office/drawing/2014/main" val="10003"/>
                  </a:ext>
                </a:extLst>
              </a:tr>
              <a:tr h="370840">
                <a:tc>
                  <a:txBody>
                    <a:bodyPr/>
                    <a:lstStyle/>
                    <a:p>
                      <a:r>
                        <a:rPr lang="en-US" sz="1000" dirty="0">
                          <a:solidFill>
                            <a:schemeClr val="bg1"/>
                          </a:solidFill>
                          <a:latin typeface="Arial Unicode MS" panose="020B0604020202020204" pitchFamily="34" charset="-128"/>
                        </a:rPr>
                        <a:t>…</a:t>
                      </a:r>
                    </a:p>
                  </a:txBody>
                  <a:tcPr>
                    <a:solidFill>
                      <a:schemeClr val="accent1"/>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1</a:t>
                      </a:r>
                    </a:p>
                  </a:txBody>
                  <a:tcPr>
                    <a:solidFill>
                      <a:schemeClr val="accent5"/>
                    </a:solidFill>
                  </a:tcPr>
                </a:tc>
                <a:tc>
                  <a:txBody>
                    <a:bodyPr/>
                    <a:lstStyle/>
                    <a:p>
                      <a:r>
                        <a:rPr lang="en-US" sz="1000" dirty="0">
                          <a:latin typeface="Arial Unicode MS" panose="020B0604020202020204" pitchFamily="34" charset="-128"/>
                        </a:rPr>
                        <a:t>1</a:t>
                      </a:r>
                    </a:p>
                  </a:txBody>
                  <a:tcPr>
                    <a:solidFill>
                      <a:schemeClr val="accent5"/>
                    </a:solidFill>
                  </a:tcPr>
                </a:tc>
                <a:extLst>
                  <a:ext uri="{0D108BD9-81ED-4DB2-BD59-A6C34878D82A}">
                    <a16:rowId xmlns:a16="http://schemas.microsoft.com/office/drawing/2014/main" val="10004"/>
                  </a:ext>
                </a:extLst>
              </a:tr>
              <a:tr h="370840">
                <a:tc>
                  <a:txBody>
                    <a:bodyPr/>
                    <a:lstStyle/>
                    <a:p>
                      <a:r>
                        <a:rPr lang="en-US" sz="1000" dirty="0">
                          <a:solidFill>
                            <a:schemeClr val="bg1"/>
                          </a:solidFill>
                          <a:latin typeface="Arial Unicode MS" panose="020B0604020202020204" pitchFamily="34" charset="-128"/>
                        </a:rPr>
                        <a:t>Tweet_n</a:t>
                      </a:r>
                    </a:p>
                  </a:txBody>
                  <a:tcPr>
                    <a:solidFill>
                      <a:schemeClr val="accent1"/>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1</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extLst>
                  <a:ext uri="{0D108BD9-81ED-4DB2-BD59-A6C34878D82A}">
                    <a16:rowId xmlns:a16="http://schemas.microsoft.com/office/drawing/2014/main" val="10005"/>
                  </a:ext>
                </a:extLst>
              </a:tr>
            </a:tbl>
          </a:graphicData>
        </a:graphic>
      </p:graphicFrame>
      <p:sp>
        <p:nvSpPr>
          <p:cNvPr id="18" name="Rectangle 17">
            <a:extLst>
              <a:ext uri="{FF2B5EF4-FFF2-40B4-BE49-F238E27FC236}">
                <a16:creationId xmlns:a16="http://schemas.microsoft.com/office/drawing/2014/main" id="{954BE713-5D5B-4EF8-BA05-3C4EC246EE00}"/>
              </a:ext>
            </a:extLst>
          </p:cNvPr>
          <p:cNvSpPr/>
          <p:nvPr/>
        </p:nvSpPr>
        <p:spPr>
          <a:xfrm>
            <a:off x="628650" y="2427576"/>
            <a:ext cx="3513457" cy="365760"/>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Document Term Matrix</a:t>
            </a:r>
          </a:p>
        </p:txBody>
      </p:sp>
      <p:sp>
        <p:nvSpPr>
          <p:cNvPr id="19" name="Rectangle 18">
            <a:extLst>
              <a:ext uri="{FF2B5EF4-FFF2-40B4-BE49-F238E27FC236}">
                <a16:creationId xmlns:a16="http://schemas.microsoft.com/office/drawing/2014/main" id="{B65284A7-C729-4E1C-B51B-D449ADBE7276}"/>
              </a:ext>
            </a:extLst>
          </p:cNvPr>
          <p:cNvSpPr/>
          <p:nvPr/>
        </p:nvSpPr>
        <p:spPr>
          <a:xfrm>
            <a:off x="365758" y="5710397"/>
            <a:ext cx="7653397" cy="353943"/>
          </a:xfrm>
          <a:prstGeom prst="rect">
            <a:avLst/>
          </a:prstGeom>
          <a:solidFill>
            <a:schemeClr val="accent3"/>
          </a:solidFill>
        </p:spPr>
        <p:txBody>
          <a:bodyPr wrap="square">
            <a:spAutoFit/>
          </a:bodyPr>
          <a:lstStyle/>
          <a:p>
            <a:pPr defTabSz="457200"/>
            <a:r>
              <a:rPr lang="en-US" sz="1700" dirty="0">
                <a:solidFill>
                  <a:schemeClr val="bg1"/>
                </a:solidFill>
                <a:latin typeface="+mj-lt"/>
                <a:ea typeface="Arial Unicode MS" panose="020B0604020202020204" pitchFamily="34" charset="-128"/>
              </a:rPr>
              <a:t>Can anyone think of how you could get a DTM to be a WFM?  </a:t>
            </a:r>
          </a:p>
        </p:txBody>
      </p:sp>
      <p:cxnSp>
        <p:nvCxnSpPr>
          <p:cNvPr id="15" name="Straight Connector 14">
            <a:extLst>
              <a:ext uri="{FF2B5EF4-FFF2-40B4-BE49-F238E27FC236}">
                <a16:creationId xmlns:a16="http://schemas.microsoft.com/office/drawing/2014/main" id="{A61088DC-9085-DE47-80F0-5BF5D0DAB7C6}"/>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747CF44E-2DF6-8C40-8F62-14D7C2619908}"/>
              </a:ext>
            </a:extLst>
          </p:cNvPr>
          <p:cNvCxnSpPr/>
          <p:nvPr/>
        </p:nvCxnSpPr>
        <p:spPr>
          <a:xfrm>
            <a:off x="7076661" y="5098866"/>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7805759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F061A48-CB41-4DDC-B8B9-5FFA68FF2634}"/>
              </a:ext>
            </a:extLst>
          </p:cNvPr>
          <p:cNvSpPr txBox="1">
            <a:spLocks/>
          </p:cNvSpPr>
          <p:nvPr/>
        </p:nvSpPr>
        <p:spPr>
          <a:xfrm>
            <a:off x="628650" y="365126"/>
            <a:ext cx="78867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dirty="0"/>
              <a:t>Once cleaned, let’s get word frequencies.</a:t>
            </a:r>
          </a:p>
        </p:txBody>
      </p:sp>
      <p:sp>
        <p:nvSpPr>
          <p:cNvPr id="6" name="Date Placeholder 1">
            <a:extLst>
              <a:ext uri="{FF2B5EF4-FFF2-40B4-BE49-F238E27FC236}">
                <a16:creationId xmlns:a16="http://schemas.microsoft.com/office/drawing/2014/main" id="{A5024E83-7248-49C6-83CE-0C52F416FEF7}"/>
              </a:ext>
            </a:extLst>
          </p:cNvPr>
          <p:cNvSpPr>
            <a:spLocks noGrp="1"/>
          </p:cNvSpPr>
          <p:nvPr>
            <p:ph type="dt" sz="half" idx="10"/>
          </p:nvPr>
        </p:nvSpPr>
        <p:spPr>
          <a:xfrm>
            <a:off x="628650" y="6356351"/>
            <a:ext cx="2057400" cy="365125"/>
          </a:xfrm>
        </p:spPr>
        <p:txBody>
          <a:bodyPr/>
          <a:lstStyle/>
          <a:p>
            <a:fld id="{6700A58B-DD98-43D0-B791-721480A02982}" type="datetime1">
              <a:rPr lang="en-US" smtClean="0"/>
              <a:t>5/28/23</a:t>
            </a:fld>
            <a:endParaRPr lang="en-US"/>
          </a:p>
        </p:txBody>
      </p:sp>
      <p:sp>
        <p:nvSpPr>
          <p:cNvPr id="7" name="Slide Number Placeholder 3">
            <a:extLst>
              <a:ext uri="{FF2B5EF4-FFF2-40B4-BE49-F238E27FC236}">
                <a16:creationId xmlns:a16="http://schemas.microsoft.com/office/drawing/2014/main" id="{269E8134-5ACB-40D1-8C0C-86324C8FEF4A}"/>
              </a:ext>
            </a:extLst>
          </p:cNvPr>
          <p:cNvSpPr>
            <a:spLocks noGrp="1"/>
          </p:cNvSpPr>
          <p:nvPr>
            <p:ph type="sldNum" sz="quarter" idx="12"/>
          </p:nvPr>
        </p:nvSpPr>
        <p:spPr>
          <a:xfrm>
            <a:off x="6457950" y="6356351"/>
            <a:ext cx="857250" cy="365125"/>
          </a:xfrm>
        </p:spPr>
        <p:txBody>
          <a:bodyPr/>
          <a:lstStyle/>
          <a:p>
            <a:fld id="{37290FF7-652B-4475-AEAB-8B1A5D23AE09}" type="slidenum">
              <a:rPr lang="en-US" smtClean="0"/>
              <a:t>43</a:t>
            </a:fld>
            <a:endParaRPr lang="en-US"/>
          </a:p>
        </p:txBody>
      </p:sp>
      <p:sp>
        <p:nvSpPr>
          <p:cNvPr id="9" name="Rectangle 8">
            <a:extLst>
              <a:ext uri="{FF2B5EF4-FFF2-40B4-BE49-F238E27FC236}">
                <a16:creationId xmlns:a16="http://schemas.microsoft.com/office/drawing/2014/main" id="{F5CD4F4D-781D-474A-9BAC-BB83839CDCE1}"/>
              </a:ext>
            </a:extLst>
          </p:cNvPr>
          <p:cNvSpPr/>
          <p:nvPr/>
        </p:nvSpPr>
        <p:spPr>
          <a:xfrm>
            <a:off x="365758" y="1357837"/>
            <a:ext cx="7653397" cy="584775"/>
          </a:xfrm>
          <a:prstGeom prst="rect">
            <a:avLst/>
          </a:prstGeom>
          <a:solidFill>
            <a:schemeClr val="bg1">
              <a:lumMod val="85000"/>
            </a:schemeClr>
          </a:solidFill>
        </p:spPr>
        <p:txBody>
          <a:bodyPr wrap="square">
            <a:spAutoFit/>
          </a:bodyPr>
          <a:lstStyle/>
          <a:p>
            <a:pPr defTabSz="457200"/>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beerFreq</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&lt;-</a:t>
            </a:r>
            <a:r>
              <a:rPr lang="en-US" sz="1600" kern="1200" dirty="0">
                <a:solidFill>
                  <a:prstClr val="black"/>
                </a:solidFill>
                <a:highlight>
                  <a:srgbClr val="FFFF00"/>
                </a:highlight>
                <a:latin typeface="Consolas" panose="020B0609020204030204" pitchFamily="49" charset="0"/>
                <a:ea typeface="Arial Unicode MS" panose="020B0604020202020204" pitchFamily="34" charset="-128"/>
                <a:cs typeface="Consolas" panose="020B0609020204030204" pitchFamily="49" charset="0"/>
              </a:rPr>
              <a:t>???????</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beerTDMm</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a:p>
            <a:pPr defTabSz="457200"/>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beerFreq</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&lt;-</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data.frame</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(word=names(</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beerFreq</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),frequency=</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beerFreq</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p:txBody>
      </p:sp>
      <p:sp>
        <p:nvSpPr>
          <p:cNvPr id="13" name="Isosceles Triangle 12">
            <a:extLst>
              <a:ext uri="{FF2B5EF4-FFF2-40B4-BE49-F238E27FC236}">
                <a16:creationId xmlns:a16="http://schemas.microsoft.com/office/drawing/2014/main" id="{86C9C44B-67F3-4E36-8102-211D5F3F934C}"/>
              </a:ext>
            </a:extLst>
          </p:cNvPr>
          <p:cNvSpPr/>
          <p:nvPr/>
        </p:nvSpPr>
        <p:spPr>
          <a:xfrm rot="5400000">
            <a:off x="4721064" y="3181314"/>
            <a:ext cx="1339350" cy="402476"/>
          </a:xfrm>
          <a:prstGeom prst="triangle">
            <a:avLst/>
          </a:prstGeom>
          <a:solidFill>
            <a:schemeClr val="accent5"/>
          </a:solidFill>
          <a:ln>
            <a:solidFill>
              <a:schemeClr val="accent5"/>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kern="1200" dirty="0">
              <a:solidFill>
                <a:prstClr val="white"/>
              </a:solidFill>
              <a:latin typeface="Arial Unicode MS" panose="020B0604020202020204" pitchFamily="34" charset="-128"/>
            </a:endParaRPr>
          </a:p>
        </p:txBody>
      </p:sp>
      <p:graphicFrame>
        <p:nvGraphicFramePr>
          <p:cNvPr id="14" name="Table 13">
            <a:extLst>
              <a:ext uri="{FF2B5EF4-FFF2-40B4-BE49-F238E27FC236}">
                <a16:creationId xmlns:a16="http://schemas.microsoft.com/office/drawing/2014/main" id="{88D87AD9-BE81-4811-80B4-0B3567211CA3}"/>
              </a:ext>
            </a:extLst>
          </p:cNvPr>
          <p:cNvGraphicFramePr>
            <a:graphicFrameLocks noGrp="1"/>
          </p:cNvGraphicFramePr>
          <p:nvPr/>
        </p:nvGraphicFramePr>
        <p:xfrm>
          <a:off x="5962071" y="2481280"/>
          <a:ext cx="2057083" cy="2225040"/>
        </p:xfrm>
        <a:graphic>
          <a:graphicData uri="http://schemas.openxmlformats.org/drawingml/2006/table">
            <a:tbl>
              <a:tblPr firstRow="1" bandRow="1">
                <a:tableStyleId>{5C22544A-7EE6-4342-B048-85BDC9FD1C3A}</a:tableStyleId>
              </a:tblPr>
              <a:tblGrid>
                <a:gridCol w="1142720">
                  <a:extLst>
                    <a:ext uri="{9D8B030D-6E8A-4147-A177-3AD203B41FA5}">
                      <a16:colId xmlns:a16="http://schemas.microsoft.com/office/drawing/2014/main" val="20000"/>
                    </a:ext>
                  </a:extLst>
                </a:gridCol>
                <a:gridCol w="914363">
                  <a:extLst>
                    <a:ext uri="{9D8B030D-6E8A-4147-A177-3AD203B41FA5}">
                      <a16:colId xmlns:a16="http://schemas.microsoft.com/office/drawing/2014/main" val="20001"/>
                    </a:ext>
                  </a:extLst>
                </a:gridCol>
              </a:tblGrid>
              <a:tr h="370840">
                <a:tc>
                  <a:txBody>
                    <a:bodyPr/>
                    <a:lstStyle/>
                    <a:p>
                      <a:r>
                        <a:rPr lang="en-US" dirty="0">
                          <a:latin typeface="Arial Unicode MS" panose="020B0604020202020204" pitchFamily="34" charset="-128"/>
                        </a:rPr>
                        <a:t>word</a:t>
                      </a:r>
                    </a:p>
                  </a:txBody>
                  <a:tcPr/>
                </a:tc>
                <a:tc>
                  <a:txBody>
                    <a:bodyPr/>
                    <a:lstStyle/>
                    <a:p>
                      <a:r>
                        <a:rPr lang="en-US" dirty="0" err="1">
                          <a:latin typeface="Arial Unicode MS" panose="020B0604020202020204" pitchFamily="34" charset="-128"/>
                        </a:rPr>
                        <a:t>freq</a:t>
                      </a:r>
                      <a:endParaRPr lang="en-US" dirty="0">
                        <a:latin typeface="Arial Unicode MS" panose="020B0604020202020204" pitchFamily="34" charset="-128"/>
                      </a:endParaRPr>
                    </a:p>
                  </a:txBody>
                  <a:tcPr/>
                </a:tc>
                <a:extLst>
                  <a:ext uri="{0D108BD9-81ED-4DB2-BD59-A6C34878D82A}">
                    <a16:rowId xmlns:a16="http://schemas.microsoft.com/office/drawing/2014/main" val="10000"/>
                  </a:ext>
                </a:extLst>
              </a:tr>
              <a:tr h="370840">
                <a:tc>
                  <a:txBody>
                    <a:bodyPr/>
                    <a:lstStyle/>
                    <a:p>
                      <a:r>
                        <a:rPr lang="en-US" dirty="0">
                          <a:latin typeface="Arial Unicode MS" panose="020B0604020202020204" pitchFamily="34" charset="-128"/>
                        </a:rPr>
                        <a:t>Term1</a:t>
                      </a:r>
                    </a:p>
                  </a:txBody>
                  <a:tcPr/>
                </a:tc>
                <a:tc>
                  <a:txBody>
                    <a:bodyPr/>
                    <a:lstStyle/>
                    <a:p>
                      <a:r>
                        <a:rPr lang="en-US" dirty="0">
                          <a:latin typeface="Arial Unicode MS" panose="020B0604020202020204" pitchFamily="34" charset="-128"/>
                        </a:rPr>
                        <a:t>0</a:t>
                      </a:r>
                    </a:p>
                  </a:txBody>
                  <a:tcPr/>
                </a:tc>
                <a:extLst>
                  <a:ext uri="{0D108BD9-81ED-4DB2-BD59-A6C34878D82A}">
                    <a16:rowId xmlns:a16="http://schemas.microsoft.com/office/drawing/2014/main" val="10001"/>
                  </a:ext>
                </a:extLst>
              </a:tr>
              <a:tr h="370840">
                <a:tc>
                  <a:txBody>
                    <a:bodyPr/>
                    <a:lstStyle/>
                    <a:p>
                      <a:r>
                        <a:rPr lang="en-US" dirty="0">
                          <a:latin typeface="Arial Unicode MS" panose="020B0604020202020204" pitchFamily="34" charset="-128"/>
                        </a:rPr>
                        <a:t>Term2</a:t>
                      </a:r>
                    </a:p>
                  </a:txBody>
                  <a:tcPr/>
                </a:tc>
                <a:tc>
                  <a:txBody>
                    <a:bodyPr/>
                    <a:lstStyle/>
                    <a:p>
                      <a:r>
                        <a:rPr lang="en-US" dirty="0">
                          <a:latin typeface="Arial Unicode MS" panose="020B0604020202020204" pitchFamily="34" charset="-128"/>
                        </a:rPr>
                        <a:t>2</a:t>
                      </a:r>
                    </a:p>
                  </a:txBody>
                  <a:tcPr/>
                </a:tc>
                <a:extLst>
                  <a:ext uri="{0D108BD9-81ED-4DB2-BD59-A6C34878D82A}">
                    <a16:rowId xmlns:a16="http://schemas.microsoft.com/office/drawing/2014/main" val="10002"/>
                  </a:ext>
                </a:extLst>
              </a:tr>
              <a:tr h="370840">
                <a:tc>
                  <a:txBody>
                    <a:bodyPr/>
                    <a:lstStyle/>
                    <a:p>
                      <a:r>
                        <a:rPr lang="en-US" dirty="0">
                          <a:latin typeface="Arial Unicode MS" panose="020B0604020202020204" pitchFamily="34" charset="-128"/>
                        </a:rPr>
                        <a:t>Term3</a:t>
                      </a:r>
                    </a:p>
                  </a:txBody>
                  <a:tcPr/>
                </a:tc>
                <a:tc>
                  <a:txBody>
                    <a:bodyPr/>
                    <a:lstStyle/>
                    <a:p>
                      <a:r>
                        <a:rPr lang="en-US" dirty="0">
                          <a:latin typeface="Arial Unicode MS" panose="020B0604020202020204" pitchFamily="34" charset="-128"/>
                        </a:rPr>
                        <a:t>3</a:t>
                      </a:r>
                    </a:p>
                  </a:txBody>
                  <a:tcPr/>
                </a:tc>
                <a:extLst>
                  <a:ext uri="{0D108BD9-81ED-4DB2-BD59-A6C34878D82A}">
                    <a16:rowId xmlns:a16="http://schemas.microsoft.com/office/drawing/2014/main" val="10003"/>
                  </a:ext>
                </a:extLst>
              </a:tr>
              <a:tr h="370840">
                <a:tc>
                  <a:txBody>
                    <a:bodyPr/>
                    <a:lstStyle/>
                    <a:p>
                      <a:r>
                        <a:rPr lang="en-US" dirty="0">
                          <a:latin typeface="Arial Unicode MS" panose="020B0604020202020204" pitchFamily="34" charset="-128"/>
                        </a:rPr>
                        <a:t>…</a:t>
                      </a:r>
                    </a:p>
                  </a:txBody>
                  <a:tcPr/>
                </a:tc>
                <a:tc>
                  <a:txBody>
                    <a:bodyPr/>
                    <a:lstStyle/>
                    <a:p>
                      <a:r>
                        <a:rPr lang="en-US" dirty="0">
                          <a:latin typeface="Arial Unicode MS" panose="020B0604020202020204" pitchFamily="34" charset="-128"/>
                        </a:rPr>
                        <a:t>5</a:t>
                      </a:r>
                    </a:p>
                  </a:txBody>
                  <a:tcPr/>
                </a:tc>
                <a:extLst>
                  <a:ext uri="{0D108BD9-81ED-4DB2-BD59-A6C34878D82A}">
                    <a16:rowId xmlns:a16="http://schemas.microsoft.com/office/drawing/2014/main" val="10004"/>
                  </a:ext>
                </a:extLst>
              </a:tr>
              <a:tr h="370840">
                <a:tc>
                  <a:txBody>
                    <a:bodyPr/>
                    <a:lstStyle/>
                    <a:p>
                      <a:r>
                        <a:rPr lang="en-US" dirty="0" err="1">
                          <a:latin typeface="Arial Unicode MS" panose="020B0604020202020204" pitchFamily="34" charset="-128"/>
                        </a:rPr>
                        <a:t>Term_n</a:t>
                      </a:r>
                      <a:endParaRPr lang="en-US" dirty="0">
                        <a:latin typeface="Arial Unicode MS" panose="020B0604020202020204" pitchFamily="34" charset="-128"/>
                      </a:endParaRPr>
                    </a:p>
                  </a:txBody>
                  <a:tcPr/>
                </a:tc>
                <a:tc>
                  <a:txBody>
                    <a:bodyPr/>
                    <a:lstStyle/>
                    <a:p>
                      <a:r>
                        <a:rPr lang="en-US" dirty="0">
                          <a:latin typeface="Arial Unicode MS" panose="020B0604020202020204" pitchFamily="34" charset="-128"/>
                        </a:rPr>
                        <a:t>2</a:t>
                      </a:r>
                    </a:p>
                  </a:txBody>
                  <a:tcPr/>
                </a:tc>
                <a:extLst>
                  <a:ext uri="{0D108BD9-81ED-4DB2-BD59-A6C34878D82A}">
                    <a16:rowId xmlns:a16="http://schemas.microsoft.com/office/drawing/2014/main" val="10005"/>
                  </a:ext>
                </a:extLst>
              </a:tr>
            </a:tbl>
          </a:graphicData>
        </a:graphic>
      </p:graphicFrame>
      <p:graphicFrame>
        <p:nvGraphicFramePr>
          <p:cNvPr id="15" name="Table 14">
            <a:extLst>
              <a:ext uri="{FF2B5EF4-FFF2-40B4-BE49-F238E27FC236}">
                <a16:creationId xmlns:a16="http://schemas.microsoft.com/office/drawing/2014/main" id="{F8D361A6-416C-4887-85FD-E5397746D674}"/>
              </a:ext>
            </a:extLst>
          </p:cNvPr>
          <p:cNvGraphicFramePr>
            <a:graphicFrameLocks noGrp="1"/>
          </p:cNvGraphicFramePr>
          <p:nvPr/>
        </p:nvGraphicFramePr>
        <p:xfrm>
          <a:off x="365760" y="2455880"/>
          <a:ext cx="4453647" cy="2250440"/>
        </p:xfrm>
        <a:graphic>
          <a:graphicData uri="http://schemas.openxmlformats.org/drawingml/2006/table">
            <a:tbl>
              <a:tblPr firstRow="1" bandRow="1">
                <a:tableStyleId>{69C7853C-536D-4A76-A0AE-DD22124D55A5}</a:tableStyleId>
              </a:tblPr>
              <a:tblGrid>
                <a:gridCol w="701993">
                  <a:extLst>
                    <a:ext uri="{9D8B030D-6E8A-4147-A177-3AD203B41FA5}">
                      <a16:colId xmlns:a16="http://schemas.microsoft.com/office/drawing/2014/main" val="20000"/>
                    </a:ext>
                  </a:extLst>
                </a:gridCol>
                <a:gridCol w="694055">
                  <a:extLst>
                    <a:ext uri="{9D8B030D-6E8A-4147-A177-3AD203B41FA5}">
                      <a16:colId xmlns:a16="http://schemas.microsoft.com/office/drawing/2014/main" val="20001"/>
                    </a:ext>
                  </a:extLst>
                </a:gridCol>
                <a:gridCol w="576654">
                  <a:extLst>
                    <a:ext uri="{9D8B030D-6E8A-4147-A177-3AD203B41FA5}">
                      <a16:colId xmlns:a16="http://schemas.microsoft.com/office/drawing/2014/main" val="20002"/>
                    </a:ext>
                  </a:extLst>
                </a:gridCol>
                <a:gridCol w="646430">
                  <a:extLst>
                    <a:ext uri="{9D8B030D-6E8A-4147-A177-3AD203B41FA5}">
                      <a16:colId xmlns:a16="http://schemas.microsoft.com/office/drawing/2014/main" val="20003"/>
                    </a:ext>
                  </a:extLst>
                </a:gridCol>
                <a:gridCol w="694055">
                  <a:extLst>
                    <a:ext uri="{9D8B030D-6E8A-4147-A177-3AD203B41FA5}">
                      <a16:colId xmlns:a16="http://schemas.microsoft.com/office/drawing/2014/main" val="20004"/>
                    </a:ext>
                  </a:extLst>
                </a:gridCol>
                <a:gridCol w="360680">
                  <a:extLst>
                    <a:ext uri="{9D8B030D-6E8A-4147-A177-3AD203B41FA5}">
                      <a16:colId xmlns:a16="http://schemas.microsoft.com/office/drawing/2014/main" val="20005"/>
                    </a:ext>
                  </a:extLst>
                </a:gridCol>
                <a:gridCol w="779780">
                  <a:extLst>
                    <a:ext uri="{9D8B030D-6E8A-4147-A177-3AD203B41FA5}">
                      <a16:colId xmlns:a16="http://schemas.microsoft.com/office/drawing/2014/main" val="20006"/>
                    </a:ext>
                  </a:extLst>
                </a:gridCol>
              </a:tblGrid>
              <a:tr h="370840">
                <a:tc>
                  <a:txBody>
                    <a:bodyPr/>
                    <a:lstStyle/>
                    <a:p>
                      <a:endParaRPr lang="en-US" sz="1000" dirty="0">
                        <a:latin typeface="Arial Unicode MS" panose="020B0604020202020204" pitchFamily="34" charset="-128"/>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Tweet1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Tweet2</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Tweet3</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Tweet4</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Tweet_n</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370840">
                <a:tc>
                  <a:txBody>
                    <a:bodyPr/>
                    <a:lstStyle/>
                    <a:p>
                      <a:r>
                        <a:rPr lang="en-US" sz="1000" dirty="0">
                          <a:solidFill>
                            <a:schemeClr val="bg1"/>
                          </a:solidFill>
                          <a:latin typeface="Arial Unicode MS" panose="020B0604020202020204" pitchFamily="34" charset="-128"/>
                        </a:rPr>
                        <a:t>Term1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extLst>
                  <a:ext uri="{0D108BD9-81ED-4DB2-BD59-A6C34878D82A}">
                    <a16:rowId xmlns:a16="http://schemas.microsoft.com/office/drawing/2014/main" val="10001"/>
                  </a:ext>
                </a:extLst>
              </a:tr>
              <a:tr h="370840">
                <a:tc>
                  <a:txBody>
                    <a:bodyPr/>
                    <a:lstStyle/>
                    <a:p>
                      <a:r>
                        <a:rPr lang="en-US" sz="1000" dirty="0">
                          <a:solidFill>
                            <a:schemeClr val="bg1"/>
                          </a:solidFill>
                          <a:latin typeface="Arial Unicode MS" panose="020B0604020202020204" pitchFamily="34" charset="-128"/>
                        </a:rPr>
                        <a:t>Term2</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extLst>
                  <a:ext uri="{0D108BD9-81ED-4DB2-BD59-A6C34878D82A}">
                    <a16:rowId xmlns:a16="http://schemas.microsoft.com/office/drawing/2014/main" val="10002"/>
                  </a:ext>
                </a:extLst>
              </a:tr>
              <a:tr h="370840">
                <a:tc>
                  <a:txBody>
                    <a:bodyPr/>
                    <a:lstStyle/>
                    <a:p>
                      <a:r>
                        <a:rPr lang="en-US" sz="1000" dirty="0">
                          <a:solidFill>
                            <a:schemeClr val="bg1"/>
                          </a:solidFill>
                          <a:latin typeface="Arial Unicode MS" panose="020B0604020202020204" pitchFamily="34" charset="-128"/>
                        </a:rPr>
                        <a:t>Term3</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2</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extLst>
                  <a:ext uri="{0D108BD9-81ED-4DB2-BD59-A6C34878D82A}">
                    <a16:rowId xmlns:a16="http://schemas.microsoft.com/office/drawing/2014/main" val="10003"/>
                  </a:ext>
                </a:extLst>
              </a:tr>
              <a:tr h="370840">
                <a:tc>
                  <a:txBody>
                    <a:bodyPr/>
                    <a:lstStyle/>
                    <a:p>
                      <a:r>
                        <a:rPr lang="en-US" sz="1000" dirty="0">
                          <a:solidFill>
                            <a:schemeClr val="bg1"/>
                          </a:solidFill>
                          <a:latin typeface="Arial Unicode MS" panose="020B0604020202020204" pitchFamily="34" charset="-128"/>
                        </a:rPr>
                        <a:t>…</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3</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extLst>
                  <a:ext uri="{0D108BD9-81ED-4DB2-BD59-A6C34878D82A}">
                    <a16:rowId xmlns:a16="http://schemas.microsoft.com/office/drawing/2014/main" val="10004"/>
                  </a:ext>
                </a:extLst>
              </a:tr>
              <a:tr h="370840">
                <a:tc>
                  <a:txBody>
                    <a:bodyPr/>
                    <a:lstStyle/>
                    <a:p>
                      <a:r>
                        <a:rPr lang="en-US" sz="1000" dirty="0">
                          <a:solidFill>
                            <a:schemeClr val="bg1"/>
                          </a:solidFill>
                          <a:latin typeface="Arial Unicode MS" panose="020B0604020202020204" pitchFamily="34" charset="-128"/>
                        </a:rPr>
                        <a:t>Term_n</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extLst>
                  <a:ext uri="{0D108BD9-81ED-4DB2-BD59-A6C34878D82A}">
                    <a16:rowId xmlns:a16="http://schemas.microsoft.com/office/drawing/2014/main" val="10005"/>
                  </a:ext>
                </a:extLst>
              </a:tr>
            </a:tbl>
          </a:graphicData>
        </a:graphic>
      </p:graphicFrame>
      <p:sp>
        <p:nvSpPr>
          <p:cNvPr id="16" name="Rectangle 15">
            <a:extLst>
              <a:ext uri="{FF2B5EF4-FFF2-40B4-BE49-F238E27FC236}">
                <a16:creationId xmlns:a16="http://schemas.microsoft.com/office/drawing/2014/main" id="{01845DF9-B1E1-4118-B900-F9A126E097C7}"/>
              </a:ext>
            </a:extLst>
          </p:cNvPr>
          <p:cNvSpPr/>
          <p:nvPr/>
        </p:nvSpPr>
        <p:spPr>
          <a:xfrm>
            <a:off x="365758" y="2088499"/>
            <a:ext cx="4434840" cy="365760"/>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Term Document Matrix</a:t>
            </a:r>
          </a:p>
        </p:txBody>
      </p:sp>
      <p:sp>
        <p:nvSpPr>
          <p:cNvPr id="17" name="Rectangle 16">
            <a:extLst>
              <a:ext uri="{FF2B5EF4-FFF2-40B4-BE49-F238E27FC236}">
                <a16:creationId xmlns:a16="http://schemas.microsoft.com/office/drawing/2014/main" id="{381F82B2-C164-4D27-B9E8-F79273567423}"/>
              </a:ext>
            </a:extLst>
          </p:cNvPr>
          <p:cNvSpPr/>
          <p:nvPr/>
        </p:nvSpPr>
        <p:spPr>
          <a:xfrm>
            <a:off x="5962071" y="2115520"/>
            <a:ext cx="2057083" cy="365760"/>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Word Frequency Matrix</a:t>
            </a:r>
          </a:p>
        </p:txBody>
      </p:sp>
      <p:sp>
        <p:nvSpPr>
          <p:cNvPr id="12" name="Footer Placeholder 5">
            <a:extLst>
              <a:ext uri="{FF2B5EF4-FFF2-40B4-BE49-F238E27FC236}">
                <a16:creationId xmlns:a16="http://schemas.microsoft.com/office/drawing/2014/main" id="{5E1BA8C0-D712-4C50-880C-42F6FF791BC7}"/>
              </a:ext>
            </a:extLst>
          </p:cNvPr>
          <p:cNvSpPr>
            <a:spLocks noGrp="1"/>
          </p:cNvSpPr>
          <p:nvPr>
            <p:ph type="ftr" sz="quarter" idx="3"/>
          </p:nvPr>
        </p:nvSpPr>
        <p:spPr>
          <a:xfrm>
            <a:off x="3028950" y="6356351"/>
            <a:ext cx="3086100" cy="365125"/>
          </a:xfrm>
        </p:spPr>
        <p:txBody>
          <a:bodyPr/>
          <a:lstStyle/>
          <a:p>
            <a:r>
              <a:rPr lang="en-US" dirty="0"/>
              <a:t>Kwartler CSCI -96</a:t>
            </a:r>
          </a:p>
        </p:txBody>
      </p:sp>
      <p:cxnSp>
        <p:nvCxnSpPr>
          <p:cNvPr id="18" name="Straight Connector 17">
            <a:extLst>
              <a:ext uri="{FF2B5EF4-FFF2-40B4-BE49-F238E27FC236}">
                <a16:creationId xmlns:a16="http://schemas.microsoft.com/office/drawing/2014/main" id="{D6093F20-57C0-1545-AA84-2972EC745441}"/>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FA0ADFAC-F481-1046-A792-B3D120841A4C}"/>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3714430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F061A48-CB41-4DDC-B8B9-5FFA68FF2634}"/>
              </a:ext>
            </a:extLst>
          </p:cNvPr>
          <p:cNvSpPr txBox="1">
            <a:spLocks/>
          </p:cNvSpPr>
          <p:nvPr/>
        </p:nvSpPr>
        <p:spPr>
          <a:xfrm>
            <a:off x="628650" y="365126"/>
            <a:ext cx="78867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2800" dirty="0"/>
              <a:t>Let’s practice! Open ﻿</a:t>
            </a:r>
            <a:r>
              <a:rPr lang="en-US" sz="2800" dirty="0" err="1"/>
              <a:t>I_text_organization.R</a:t>
            </a:r>
            <a:endParaRPr lang="en-US" sz="2800" dirty="0"/>
          </a:p>
        </p:txBody>
      </p:sp>
      <p:sp>
        <p:nvSpPr>
          <p:cNvPr id="6" name="Date Placeholder 1">
            <a:extLst>
              <a:ext uri="{FF2B5EF4-FFF2-40B4-BE49-F238E27FC236}">
                <a16:creationId xmlns:a16="http://schemas.microsoft.com/office/drawing/2014/main" id="{A5024E83-7248-49C6-83CE-0C52F416FEF7}"/>
              </a:ext>
            </a:extLst>
          </p:cNvPr>
          <p:cNvSpPr>
            <a:spLocks noGrp="1"/>
          </p:cNvSpPr>
          <p:nvPr>
            <p:ph type="dt" sz="half" idx="10"/>
          </p:nvPr>
        </p:nvSpPr>
        <p:spPr>
          <a:xfrm>
            <a:off x="628650" y="6356351"/>
            <a:ext cx="2057400" cy="365125"/>
          </a:xfrm>
        </p:spPr>
        <p:txBody>
          <a:bodyPr/>
          <a:lstStyle/>
          <a:p>
            <a:fld id="{6700A58B-DD98-43D0-B791-721480A02982}" type="datetime1">
              <a:rPr lang="en-US" smtClean="0"/>
              <a:t>5/28/23</a:t>
            </a:fld>
            <a:endParaRPr lang="en-US"/>
          </a:p>
        </p:txBody>
      </p:sp>
      <p:sp>
        <p:nvSpPr>
          <p:cNvPr id="7" name="Slide Number Placeholder 3">
            <a:extLst>
              <a:ext uri="{FF2B5EF4-FFF2-40B4-BE49-F238E27FC236}">
                <a16:creationId xmlns:a16="http://schemas.microsoft.com/office/drawing/2014/main" id="{269E8134-5ACB-40D1-8C0C-86324C8FEF4A}"/>
              </a:ext>
            </a:extLst>
          </p:cNvPr>
          <p:cNvSpPr>
            <a:spLocks noGrp="1"/>
          </p:cNvSpPr>
          <p:nvPr>
            <p:ph type="sldNum" sz="quarter" idx="12"/>
          </p:nvPr>
        </p:nvSpPr>
        <p:spPr>
          <a:xfrm>
            <a:off x="6457950" y="6356351"/>
            <a:ext cx="857250" cy="365125"/>
          </a:xfrm>
        </p:spPr>
        <p:txBody>
          <a:bodyPr/>
          <a:lstStyle/>
          <a:p>
            <a:fld id="{37290FF7-652B-4475-AEAB-8B1A5D23AE09}" type="slidenum">
              <a:rPr lang="en-US" smtClean="0"/>
              <a:t>44</a:t>
            </a:fld>
            <a:endParaRPr lang="en-US"/>
          </a:p>
        </p:txBody>
      </p:sp>
      <p:sp>
        <p:nvSpPr>
          <p:cNvPr id="9" name="Footer Placeholder 5">
            <a:extLst>
              <a:ext uri="{FF2B5EF4-FFF2-40B4-BE49-F238E27FC236}">
                <a16:creationId xmlns:a16="http://schemas.microsoft.com/office/drawing/2014/main" id="{DBB2B3EF-AB58-48CF-9BD0-D8993F5AF9F9}"/>
              </a:ext>
            </a:extLst>
          </p:cNvPr>
          <p:cNvSpPr>
            <a:spLocks noGrp="1"/>
          </p:cNvSpPr>
          <p:nvPr>
            <p:ph type="ftr" sz="quarter" idx="3"/>
          </p:nvPr>
        </p:nvSpPr>
        <p:spPr>
          <a:xfrm>
            <a:off x="3028950" y="6356351"/>
            <a:ext cx="3086100" cy="365125"/>
          </a:xfrm>
        </p:spPr>
        <p:txBody>
          <a:bodyPr/>
          <a:lstStyle/>
          <a:p>
            <a:r>
              <a:rPr lang="en-US" dirty="0"/>
              <a:t>Kwartler CSCI -96</a:t>
            </a:r>
          </a:p>
        </p:txBody>
      </p:sp>
      <p:sp>
        <p:nvSpPr>
          <p:cNvPr id="8" name="Rectangle 7">
            <a:extLst>
              <a:ext uri="{FF2B5EF4-FFF2-40B4-BE49-F238E27FC236}">
                <a16:creationId xmlns:a16="http://schemas.microsoft.com/office/drawing/2014/main" id="{5CCC3125-0793-4764-A090-AAD0A322BE20}"/>
              </a:ext>
            </a:extLst>
          </p:cNvPr>
          <p:cNvSpPr/>
          <p:nvPr/>
        </p:nvSpPr>
        <p:spPr>
          <a:xfrm>
            <a:off x="365760" y="2282915"/>
            <a:ext cx="8399868" cy="726926"/>
          </a:xfrm>
          <a:prstGeom prst="rect">
            <a:avLst/>
          </a:prstGeom>
          <a:solidFill>
            <a:schemeClr val="bg1"/>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t" anchorCtr="0"/>
          <a:lstStyle/>
          <a:p>
            <a:r>
              <a:rPr lang="en-US" sz="1600" dirty="0" err="1">
                <a:solidFill>
                  <a:schemeClr val="tx1"/>
                </a:solidFill>
                <a:latin typeface="Consolas" panose="020B0609020204030204" pitchFamily="49" charset="0"/>
                <a:cs typeface="Consolas" panose="020B0609020204030204" pitchFamily="49" charset="0"/>
              </a:rPr>
              <a:t>txtDTM</a:t>
            </a:r>
            <a:r>
              <a:rPr lang="en-US" sz="1600" dirty="0">
                <a:solidFill>
                  <a:schemeClr val="tx1"/>
                </a:solidFill>
                <a:latin typeface="Consolas" panose="020B0609020204030204" pitchFamily="49" charset="0"/>
                <a:cs typeface="Consolas" panose="020B0609020204030204" pitchFamily="49" charset="0"/>
              </a:rPr>
              <a:t> &lt;- </a:t>
            </a:r>
            <a:r>
              <a:rPr lang="en-US" sz="1600" dirty="0" err="1">
                <a:solidFill>
                  <a:schemeClr val="tx1"/>
                </a:solidFill>
                <a:latin typeface="Consolas" panose="020B0609020204030204" pitchFamily="49" charset="0"/>
                <a:cs typeface="Consolas" panose="020B0609020204030204" pitchFamily="49" charset="0"/>
              </a:rPr>
              <a:t>DocumentTermMatrix</a:t>
            </a:r>
            <a:r>
              <a:rPr lang="en-US" sz="1600" dirty="0">
                <a:solidFill>
                  <a:schemeClr val="tx1"/>
                </a:solidFill>
                <a:latin typeface="Consolas" panose="020B0609020204030204" pitchFamily="49" charset="0"/>
                <a:cs typeface="Consolas" panose="020B0609020204030204" pitchFamily="49" charset="0"/>
              </a:rPr>
              <a:t>(</a:t>
            </a:r>
            <a:r>
              <a:rPr lang="en-US" sz="1600" dirty="0" err="1">
                <a:solidFill>
                  <a:schemeClr val="tx1"/>
                </a:solidFill>
                <a:latin typeface="Consolas" panose="020B0609020204030204" pitchFamily="49" charset="0"/>
                <a:cs typeface="Consolas" panose="020B0609020204030204" pitchFamily="49" charset="0"/>
              </a:rPr>
              <a:t>txtCorpus</a:t>
            </a:r>
            <a:r>
              <a:rPr lang="en-US" sz="1600" dirty="0">
                <a:solidFill>
                  <a:schemeClr val="tx1"/>
                </a:solidFill>
                <a:latin typeface="Consolas" panose="020B0609020204030204" pitchFamily="49" charset="0"/>
                <a:cs typeface="Consolas" panose="020B0609020204030204" pitchFamily="49" charset="0"/>
              </a:rPr>
              <a:t>)</a:t>
            </a:r>
          </a:p>
          <a:p>
            <a:r>
              <a:rPr lang="en-US" sz="1600" dirty="0" err="1">
                <a:solidFill>
                  <a:schemeClr val="tx1"/>
                </a:solidFill>
                <a:latin typeface="Consolas" panose="020B0609020204030204" pitchFamily="49" charset="0"/>
                <a:cs typeface="Consolas" panose="020B0609020204030204" pitchFamily="49" charset="0"/>
              </a:rPr>
              <a:t>txtTDM</a:t>
            </a:r>
            <a:r>
              <a:rPr lang="en-US" sz="1600" dirty="0">
                <a:solidFill>
                  <a:schemeClr val="tx1"/>
                </a:solidFill>
                <a:latin typeface="Consolas" panose="020B0609020204030204" pitchFamily="49" charset="0"/>
                <a:cs typeface="Consolas" panose="020B0609020204030204" pitchFamily="49" charset="0"/>
              </a:rPr>
              <a:t> &lt;- </a:t>
            </a:r>
            <a:r>
              <a:rPr lang="en-US" sz="1600" dirty="0" err="1">
                <a:solidFill>
                  <a:schemeClr val="tx1"/>
                </a:solidFill>
                <a:latin typeface="Consolas" panose="020B0609020204030204" pitchFamily="49" charset="0"/>
                <a:cs typeface="Consolas" panose="020B0609020204030204" pitchFamily="49" charset="0"/>
              </a:rPr>
              <a:t>TermDocumentMatrix</a:t>
            </a:r>
            <a:r>
              <a:rPr lang="en-US" sz="1600" dirty="0">
                <a:solidFill>
                  <a:schemeClr val="tx1"/>
                </a:solidFill>
                <a:latin typeface="Consolas" panose="020B0609020204030204" pitchFamily="49" charset="0"/>
                <a:cs typeface="Consolas" panose="020B0609020204030204" pitchFamily="49" charset="0"/>
              </a:rPr>
              <a:t>(</a:t>
            </a:r>
            <a:r>
              <a:rPr lang="en-US" sz="1600" dirty="0" err="1">
                <a:solidFill>
                  <a:schemeClr val="tx1"/>
                </a:solidFill>
                <a:latin typeface="Consolas" panose="020B0609020204030204" pitchFamily="49" charset="0"/>
                <a:cs typeface="Consolas" panose="020B0609020204030204" pitchFamily="49" charset="0"/>
              </a:rPr>
              <a:t>txtCorpus</a:t>
            </a:r>
            <a:r>
              <a:rPr lang="en-US" sz="1600" dirty="0">
                <a:solidFill>
                  <a:schemeClr val="tx1"/>
                </a:solidFill>
                <a:latin typeface="Consolas" panose="020B0609020204030204" pitchFamily="49" charset="0"/>
                <a:cs typeface="Consolas" panose="020B0609020204030204" pitchFamily="49" charset="0"/>
              </a:rPr>
              <a:t>)</a:t>
            </a:r>
          </a:p>
        </p:txBody>
      </p:sp>
      <p:sp>
        <p:nvSpPr>
          <p:cNvPr id="10" name="Rectangle 9">
            <a:extLst>
              <a:ext uri="{FF2B5EF4-FFF2-40B4-BE49-F238E27FC236}">
                <a16:creationId xmlns:a16="http://schemas.microsoft.com/office/drawing/2014/main" id="{19889756-F100-4C4C-ADAB-79A1BBE2D7E1}"/>
              </a:ext>
            </a:extLst>
          </p:cNvPr>
          <p:cNvSpPr/>
          <p:nvPr/>
        </p:nvSpPr>
        <p:spPr>
          <a:xfrm>
            <a:off x="365759" y="2040039"/>
            <a:ext cx="8384103" cy="233599"/>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Code to Create the DTM/ and change to a matrix</a:t>
            </a:r>
          </a:p>
        </p:txBody>
      </p:sp>
      <p:cxnSp>
        <p:nvCxnSpPr>
          <p:cNvPr id="11" name="Straight Connector 10">
            <a:extLst>
              <a:ext uri="{FF2B5EF4-FFF2-40B4-BE49-F238E27FC236}">
                <a16:creationId xmlns:a16="http://schemas.microsoft.com/office/drawing/2014/main" id="{19799CA2-823A-6142-9FE5-623D6238D9E5}"/>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21E568B-9DE1-D948-A315-E53A9A919FE5}"/>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754553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5/28/23</a:t>
            </a:fld>
            <a:endParaRPr lang="en-US"/>
          </a:p>
        </p:txBody>
      </p:sp>
      <p:sp>
        <p:nvSpPr>
          <p:cNvPr id="3" name="Title 2"/>
          <p:cNvSpPr>
            <a:spLocks noGrp="1"/>
          </p:cNvSpPr>
          <p:nvPr>
            <p:ph type="title"/>
          </p:nvPr>
        </p:nvSpPr>
        <p:spPr/>
        <p:txBody>
          <a:bodyPr/>
          <a:lstStyle/>
          <a:p>
            <a:r>
              <a:rPr lang="en-US" dirty="0"/>
              <a:t>Lab/Homework</a:t>
            </a:r>
          </a:p>
        </p:txBody>
      </p:sp>
      <p:sp>
        <p:nvSpPr>
          <p:cNvPr id="4" name="Slide Number Placeholder 3"/>
          <p:cNvSpPr>
            <a:spLocks noGrp="1"/>
          </p:cNvSpPr>
          <p:nvPr>
            <p:ph type="sldNum" sz="quarter" idx="12"/>
          </p:nvPr>
        </p:nvSpPr>
        <p:spPr/>
        <p:txBody>
          <a:bodyPr/>
          <a:lstStyle/>
          <a:p>
            <a:fld id="{37290FF7-652B-4475-AEAB-8B1A5D23AE09}" type="slidenum">
              <a:rPr lang="en-US" smtClean="0"/>
              <a:t>45</a:t>
            </a:fld>
            <a:endParaRPr lang="en-US"/>
          </a:p>
        </p:txBody>
      </p:sp>
      <p:sp>
        <p:nvSpPr>
          <p:cNvPr id="5" name="Footer Placeholder 4"/>
          <p:cNvSpPr>
            <a:spLocks noGrp="1"/>
          </p:cNvSpPr>
          <p:nvPr>
            <p:ph type="ftr" sz="quarter" idx="3"/>
          </p:nvPr>
        </p:nvSpPr>
        <p:spPr/>
        <p:txBody>
          <a:bodyPr/>
          <a:lstStyle/>
          <a:p>
            <a:r>
              <a:rPr lang="en-US"/>
              <a:t>Kwartler</a:t>
            </a:r>
            <a:endParaRPr lang="en-US" dirty="0"/>
          </a:p>
        </p:txBody>
      </p:sp>
      <p:sp>
        <p:nvSpPr>
          <p:cNvPr id="6" name="TextBox 5"/>
          <p:cNvSpPr txBox="1"/>
          <p:nvPr/>
        </p:nvSpPr>
        <p:spPr>
          <a:xfrm>
            <a:off x="717099" y="2413338"/>
            <a:ext cx="6839180" cy="2031325"/>
          </a:xfrm>
          <a:prstGeom prst="rect">
            <a:avLst/>
          </a:prstGeom>
          <a:noFill/>
        </p:spPr>
        <p:txBody>
          <a:bodyPr wrap="none" rtlCol="0">
            <a:spAutoFit/>
          </a:bodyPr>
          <a:lstStyle/>
          <a:p>
            <a:pPr marL="285750" indent="-285750">
              <a:buFont typeface="Arial" panose="020B0604020202020204" pitchFamily="34" charset="0"/>
              <a:buChar char="•"/>
            </a:pPr>
            <a:r>
              <a:rPr lang="en-US" dirty="0"/>
              <a:t>Due </a:t>
            </a:r>
            <a:r>
              <a:rPr lang="en-US" b="1" u="sng" dirty="0"/>
              <a:t>TUES</a:t>
            </a:r>
            <a:r>
              <a:rPr lang="en-US" dirty="0"/>
              <a:t> Before Class!</a:t>
            </a:r>
          </a:p>
          <a:p>
            <a:pPr marL="742950" lvl="1" indent="-285750">
              <a:buFont typeface="Arial" panose="020B0604020202020204" pitchFamily="34" charset="0"/>
              <a:buChar char="•"/>
            </a:pPr>
            <a:r>
              <a:rPr lang="en-US" dirty="0"/>
              <a:t>﻿Complete: Day1_HW_Student.R</a:t>
            </a:r>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r>
              <a:rPr lang="en-US" dirty="0"/>
              <a:t>EMAIL YOUR R SCRIPT TO </a:t>
            </a:r>
            <a:r>
              <a:rPr lang="en-US" dirty="0">
                <a:hlinkClick r:id="rId2"/>
              </a:rPr>
              <a:t>edwardkwartler@fas.Harvard.edu</a:t>
            </a:r>
            <a:endParaRPr lang="en-US" dirty="0"/>
          </a:p>
          <a:p>
            <a:pPr marL="1200150" lvl="2" indent="-285750">
              <a:buFont typeface="Arial" panose="020B0604020202020204" pitchFamily="34" charset="0"/>
              <a:buChar char="•"/>
            </a:pPr>
            <a:r>
              <a:rPr lang="en-US" i="1" dirty="0"/>
              <a:t>I will not chase down assignments, don’t be late or forget!</a:t>
            </a:r>
          </a:p>
          <a:p>
            <a:pPr marL="1200150" lvl="2" indent="-285750">
              <a:buFont typeface="Arial" panose="020B0604020202020204" pitchFamily="34" charset="0"/>
              <a:buChar char="•"/>
            </a:pPr>
            <a:r>
              <a:rPr lang="en-US" i="1" dirty="0"/>
              <a:t>Due before class</a:t>
            </a:r>
          </a:p>
          <a:p>
            <a:pPr marL="742950" lvl="1" indent="-285750">
              <a:buFont typeface="Arial" panose="020B0604020202020204" pitchFamily="34" charset="0"/>
              <a:buChar char="•"/>
            </a:pPr>
            <a:endParaRPr lang="en-US" dirty="0"/>
          </a:p>
        </p:txBody>
      </p:sp>
      <p:cxnSp>
        <p:nvCxnSpPr>
          <p:cNvPr id="7" name="Straight Connector 6">
            <a:extLst>
              <a:ext uri="{FF2B5EF4-FFF2-40B4-BE49-F238E27FC236}">
                <a16:creationId xmlns:a16="http://schemas.microsoft.com/office/drawing/2014/main" id="{790F3EAB-FC60-6E45-9517-135F640C982E}"/>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BE901B5F-7348-EA43-83B7-CB2422631496}"/>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76578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1968DC7-1C37-A549-ABB0-F0FE5203AFDF}"/>
              </a:ext>
            </a:extLst>
          </p:cNvPr>
          <p:cNvSpPr>
            <a:spLocks noGrp="1"/>
          </p:cNvSpPr>
          <p:nvPr>
            <p:ph type="dt" sz="half" idx="10"/>
          </p:nvPr>
        </p:nvSpPr>
        <p:spPr/>
        <p:txBody>
          <a:bodyPr/>
          <a:lstStyle/>
          <a:p>
            <a:fld id="{6700A58B-DD98-43D0-B791-721480A02982}" type="datetime1">
              <a:rPr lang="en-US" smtClean="0"/>
              <a:t>5/28/23</a:t>
            </a:fld>
            <a:endParaRPr lang="en-US"/>
          </a:p>
        </p:txBody>
      </p:sp>
      <p:sp>
        <p:nvSpPr>
          <p:cNvPr id="4" name="Slide Number Placeholder 3">
            <a:extLst>
              <a:ext uri="{FF2B5EF4-FFF2-40B4-BE49-F238E27FC236}">
                <a16:creationId xmlns:a16="http://schemas.microsoft.com/office/drawing/2014/main" id="{56420EEE-620B-4C40-B0DB-D99D18A09FCA}"/>
              </a:ext>
            </a:extLst>
          </p:cNvPr>
          <p:cNvSpPr>
            <a:spLocks noGrp="1"/>
          </p:cNvSpPr>
          <p:nvPr>
            <p:ph type="sldNum" sz="quarter" idx="12"/>
          </p:nvPr>
        </p:nvSpPr>
        <p:spPr/>
        <p:txBody>
          <a:bodyPr/>
          <a:lstStyle/>
          <a:p>
            <a:fld id="{37290FF7-652B-4475-AEAB-8B1A5D23AE09}" type="slidenum">
              <a:rPr lang="en-US" smtClean="0"/>
              <a:t>5</a:t>
            </a:fld>
            <a:endParaRPr lang="en-US"/>
          </a:p>
        </p:txBody>
      </p:sp>
      <p:sp>
        <p:nvSpPr>
          <p:cNvPr id="5" name="Footer Placeholder 4">
            <a:extLst>
              <a:ext uri="{FF2B5EF4-FFF2-40B4-BE49-F238E27FC236}">
                <a16:creationId xmlns:a16="http://schemas.microsoft.com/office/drawing/2014/main" id="{B4C075B6-C39D-C047-A3DF-AB57143AF96F}"/>
              </a:ext>
            </a:extLst>
          </p:cNvPr>
          <p:cNvSpPr>
            <a:spLocks noGrp="1"/>
          </p:cNvSpPr>
          <p:nvPr>
            <p:ph type="ftr" sz="quarter" idx="3"/>
          </p:nvPr>
        </p:nvSpPr>
        <p:spPr/>
        <p:txBody>
          <a:bodyPr/>
          <a:lstStyle/>
          <a:p>
            <a:r>
              <a:rPr lang="en-US"/>
              <a:t>Kwartler</a:t>
            </a:r>
            <a:endParaRPr lang="en-US" dirty="0"/>
          </a:p>
        </p:txBody>
      </p:sp>
      <p:cxnSp>
        <p:nvCxnSpPr>
          <p:cNvPr id="9" name="Straight Connector 8">
            <a:extLst>
              <a:ext uri="{FF2B5EF4-FFF2-40B4-BE49-F238E27FC236}">
                <a16:creationId xmlns:a16="http://schemas.microsoft.com/office/drawing/2014/main" id="{8B8FA975-A679-3A49-89FC-CD804AA07106}"/>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3FC35ECE-502B-5246-8260-761ACF6C1068}"/>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11CAFCF3-7A56-A847-B71A-96662C7ED91B}"/>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332351" y="1322057"/>
            <a:ext cx="6704286" cy="4482826"/>
          </a:xfrm>
          <a:prstGeom prst="rect">
            <a:avLst/>
          </a:prstGeom>
          <a:noFill/>
          <a:ln>
            <a:noFill/>
          </a:ln>
        </p:spPr>
      </p:pic>
      <p:sp>
        <p:nvSpPr>
          <p:cNvPr id="12" name="Title 2">
            <a:extLst>
              <a:ext uri="{FF2B5EF4-FFF2-40B4-BE49-F238E27FC236}">
                <a16:creationId xmlns:a16="http://schemas.microsoft.com/office/drawing/2014/main" id="{18419C86-7F85-7846-9D6A-7BD4E3B389D7}"/>
              </a:ext>
            </a:extLst>
          </p:cNvPr>
          <p:cNvSpPr>
            <a:spLocks noGrp="1"/>
          </p:cNvSpPr>
          <p:nvPr>
            <p:ph type="title"/>
          </p:nvPr>
        </p:nvSpPr>
        <p:spPr>
          <a:xfrm>
            <a:off x="157655" y="207471"/>
            <a:ext cx="8515350" cy="591477"/>
          </a:xfrm>
        </p:spPr>
        <p:txBody>
          <a:bodyPr/>
          <a:lstStyle/>
          <a:p>
            <a:r>
              <a:rPr lang="en-US" sz="2800" dirty="0"/>
              <a:t>Where do you observe NLP?  What about your research ideas?</a:t>
            </a:r>
          </a:p>
        </p:txBody>
      </p:sp>
    </p:spTree>
    <p:extLst>
      <p:ext uri="{BB962C8B-B14F-4D97-AF65-F5344CB8AC3E}">
        <p14:creationId xmlns:p14="http://schemas.microsoft.com/office/powerpoint/2010/main" val="16766973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CCD603-7BEE-4C80-A9FD-F9D228F5CA39}"/>
              </a:ext>
            </a:extLst>
          </p:cNvPr>
          <p:cNvSpPr>
            <a:spLocks noGrp="1"/>
          </p:cNvSpPr>
          <p:nvPr>
            <p:ph type="title"/>
          </p:nvPr>
        </p:nvSpPr>
        <p:spPr/>
        <p:txBody>
          <a:bodyPr/>
          <a:lstStyle/>
          <a:p>
            <a:r>
              <a:rPr lang="en-US" dirty="0"/>
              <a:t>TM Project Workflow </a:t>
            </a:r>
          </a:p>
        </p:txBody>
      </p:sp>
      <p:sp>
        <p:nvSpPr>
          <p:cNvPr id="4" name="Slide Number Placeholder 3">
            <a:extLst>
              <a:ext uri="{FF2B5EF4-FFF2-40B4-BE49-F238E27FC236}">
                <a16:creationId xmlns:a16="http://schemas.microsoft.com/office/drawing/2014/main" id="{35ACB0EB-EF8D-43CB-B690-C0F4DEF5AED7}"/>
              </a:ext>
            </a:extLst>
          </p:cNvPr>
          <p:cNvSpPr>
            <a:spLocks noGrp="1"/>
          </p:cNvSpPr>
          <p:nvPr>
            <p:ph type="sldNum" sz="quarter" idx="4294967295"/>
          </p:nvPr>
        </p:nvSpPr>
        <p:spPr/>
        <p:txBody>
          <a:bodyPr/>
          <a:lstStyle/>
          <a:p>
            <a:pPr algn="r"/>
            <a:fld id="{8FB4CE90-470A-43E3-A052-3E8AD880B4A5}" type="slidenum">
              <a:rPr lang="en-US" smtClean="0"/>
              <a:pPr algn="r"/>
              <a:t>6</a:t>
            </a:fld>
            <a:endParaRPr lang="en-US"/>
          </a:p>
        </p:txBody>
      </p:sp>
      <p:pic>
        <p:nvPicPr>
          <p:cNvPr id="7" name="Picture 6" descr="Chapt1 Text Mining Workflow v3.png">
            <a:extLst>
              <a:ext uri="{FF2B5EF4-FFF2-40B4-BE49-F238E27FC236}">
                <a16:creationId xmlns:a16="http://schemas.microsoft.com/office/drawing/2014/main" id="{F7EB803C-97E9-4237-9B1D-227F20485599}"/>
              </a:ext>
            </a:extLst>
          </p:cNvPr>
          <p:cNvPicPr>
            <a:picLocks noChangeAspect="1"/>
          </p:cNvPicPr>
          <p:nvPr/>
        </p:nvPicPr>
        <p:blipFill rotWithShape="1">
          <a:blip r:embed="rId2">
            <a:extLst>
              <a:ext uri="{28A0092B-C50C-407E-A947-70E740481C1C}">
                <a14:useLocalDpi xmlns:a14="http://schemas.microsoft.com/office/drawing/2010/main" val="0"/>
              </a:ext>
            </a:extLst>
          </a:blip>
          <a:srcRect l="15818"/>
          <a:stretch/>
        </p:blipFill>
        <p:spPr>
          <a:xfrm>
            <a:off x="3786744" y="1761218"/>
            <a:ext cx="3555075" cy="4526884"/>
          </a:xfrm>
          <a:prstGeom prst="rect">
            <a:avLst/>
          </a:prstGeom>
        </p:spPr>
      </p:pic>
      <p:grpSp>
        <p:nvGrpSpPr>
          <p:cNvPr id="13" name="Group 12">
            <a:extLst>
              <a:ext uri="{FF2B5EF4-FFF2-40B4-BE49-F238E27FC236}">
                <a16:creationId xmlns:a16="http://schemas.microsoft.com/office/drawing/2014/main" id="{08CA05E2-2944-491F-A12C-B00C4C8F0CCB}"/>
              </a:ext>
            </a:extLst>
          </p:cNvPr>
          <p:cNvGrpSpPr/>
          <p:nvPr/>
        </p:nvGrpSpPr>
        <p:grpSpPr>
          <a:xfrm>
            <a:off x="566858" y="1953003"/>
            <a:ext cx="1471236" cy="3827961"/>
            <a:chOff x="6603961" y="1572853"/>
            <a:chExt cx="1321732" cy="4165856"/>
          </a:xfrm>
        </p:grpSpPr>
        <p:sp>
          <p:nvSpPr>
            <p:cNvPr id="5" name="Arrow: Down 4">
              <a:extLst>
                <a:ext uri="{FF2B5EF4-FFF2-40B4-BE49-F238E27FC236}">
                  <a16:creationId xmlns:a16="http://schemas.microsoft.com/office/drawing/2014/main" id="{15CA605D-9FA1-4CE6-8F28-CCBD69938E19}"/>
                </a:ext>
              </a:extLst>
            </p:cNvPr>
            <p:cNvSpPr/>
            <p:nvPr/>
          </p:nvSpPr>
          <p:spPr>
            <a:xfrm>
              <a:off x="6808423" y="1940550"/>
              <a:ext cx="1046603" cy="3523816"/>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500" dirty="0">
                <a:solidFill>
                  <a:schemeClr val="tx2"/>
                </a:solidFill>
              </a:endParaRPr>
            </a:p>
          </p:txBody>
        </p:sp>
        <p:sp>
          <p:nvSpPr>
            <p:cNvPr id="6" name="TextBox 5">
              <a:extLst>
                <a:ext uri="{FF2B5EF4-FFF2-40B4-BE49-F238E27FC236}">
                  <a16:creationId xmlns:a16="http://schemas.microsoft.com/office/drawing/2014/main" id="{DCDF833B-7B0B-4D97-8913-CA36CE6D8E9C}"/>
                </a:ext>
              </a:extLst>
            </p:cNvPr>
            <p:cNvSpPr txBox="1"/>
            <p:nvPr/>
          </p:nvSpPr>
          <p:spPr>
            <a:xfrm>
              <a:off x="6603961" y="1572853"/>
              <a:ext cx="1321732" cy="326570"/>
            </a:xfrm>
            <a:prstGeom prst="rect">
              <a:avLst/>
            </a:prstGeom>
            <a:noFill/>
          </p:spPr>
          <p:txBody>
            <a:bodyPr wrap="none" rtlCol="0">
              <a:spAutoFit/>
            </a:bodyPr>
            <a:lstStyle/>
            <a:p>
              <a:pPr algn="ctr"/>
              <a:r>
                <a:rPr lang="en-US" sz="1350" dirty="0"/>
                <a:t>Unorganized State</a:t>
              </a:r>
            </a:p>
          </p:txBody>
        </p:sp>
        <p:sp>
          <p:nvSpPr>
            <p:cNvPr id="10" name="TextBox 9">
              <a:extLst>
                <a:ext uri="{FF2B5EF4-FFF2-40B4-BE49-F238E27FC236}">
                  <a16:creationId xmlns:a16="http://schemas.microsoft.com/office/drawing/2014/main" id="{688980AC-9A0A-412E-8BFB-D0439BF65B7C}"/>
                </a:ext>
              </a:extLst>
            </p:cNvPr>
            <p:cNvSpPr txBox="1"/>
            <p:nvPr/>
          </p:nvSpPr>
          <p:spPr>
            <a:xfrm>
              <a:off x="6687092" y="5412139"/>
              <a:ext cx="1161880" cy="326570"/>
            </a:xfrm>
            <a:prstGeom prst="rect">
              <a:avLst/>
            </a:prstGeom>
            <a:noFill/>
          </p:spPr>
          <p:txBody>
            <a:bodyPr wrap="none" rtlCol="0">
              <a:spAutoFit/>
            </a:bodyPr>
            <a:lstStyle/>
            <a:p>
              <a:pPr algn="ctr"/>
              <a:r>
                <a:rPr lang="en-US" sz="1350" dirty="0"/>
                <a:t>Organized State</a:t>
              </a:r>
            </a:p>
          </p:txBody>
        </p:sp>
        <p:sp>
          <p:nvSpPr>
            <p:cNvPr id="11" name="TextBox 10">
              <a:extLst>
                <a:ext uri="{FF2B5EF4-FFF2-40B4-BE49-F238E27FC236}">
                  <a16:creationId xmlns:a16="http://schemas.microsoft.com/office/drawing/2014/main" id="{9401FBFB-83C8-436D-9990-0FB189D0C561}"/>
                </a:ext>
              </a:extLst>
            </p:cNvPr>
            <p:cNvSpPr txBox="1"/>
            <p:nvPr/>
          </p:nvSpPr>
          <p:spPr>
            <a:xfrm rot="16200000">
              <a:off x="5888917" y="3438600"/>
              <a:ext cx="2885614" cy="248851"/>
            </a:xfrm>
            <a:prstGeom prst="rect">
              <a:avLst/>
            </a:prstGeom>
            <a:noFill/>
          </p:spPr>
          <p:txBody>
            <a:bodyPr wrap="none" rtlCol="0">
              <a:spAutoFit/>
            </a:bodyPr>
            <a:lstStyle/>
            <a:p>
              <a:r>
                <a:rPr lang="en-US" sz="1200" dirty="0">
                  <a:solidFill>
                    <a:schemeClr val="bg1"/>
                  </a:solidFill>
                </a:rPr>
                <a:t>Natural Language Processing &amp; Analysis</a:t>
              </a:r>
            </a:p>
          </p:txBody>
        </p:sp>
      </p:grpSp>
      <p:sp>
        <p:nvSpPr>
          <p:cNvPr id="12" name="Isosceles Triangle 11">
            <a:extLst>
              <a:ext uri="{FF2B5EF4-FFF2-40B4-BE49-F238E27FC236}">
                <a16:creationId xmlns:a16="http://schemas.microsoft.com/office/drawing/2014/main" id="{EEE4708E-646A-4323-89F9-060D6F2B77A5}"/>
              </a:ext>
            </a:extLst>
          </p:cNvPr>
          <p:cNvSpPr/>
          <p:nvPr/>
        </p:nvSpPr>
        <p:spPr>
          <a:xfrm rot="5400000">
            <a:off x="1531281" y="3588068"/>
            <a:ext cx="3343973" cy="373928"/>
          </a:xfrm>
          <a:prstGeom prst="triangle">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500" dirty="0">
              <a:solidFill>
                <a:schemeClr val="tx2"/>
              </a:solidFill>
            </a:endParaRPr>
          </a:p>
        </p:txBody>
      </p:sp>
      <p:sp>
        <p:nvSpPr>
          <p:cNvPr id="14" name="Date Placeholder 3">
            <a:extLst>
              <a:ext uri="{FF2B5EF4-FFF2-40B4-BE49-F238E27FC236}">
                <a16:creationId xmlns:a16="http://schemas.microsoft.com/office/drawing/2014/main" id="{29B7D72A-AA93-46A3-8DB7-9A5AC79B2251}"/>
              </a:ext>
            </a:extLst>
          </p:cNvPr>
          <p:cNvSpPr>
            <a:spLocks noGrp="1"/>
          </p:cNvSpPr>
          <p:nvPr>
            <p:ph type="dt" sz="half" idx="10"/>
          </p:nvPr>
        </p:nvSpPr>
        <p:spPr>
          <a:xfrm>
            <a:off x="628650" y="6356351"/>
            <a:ext cx="2057400" cy="365125"/>
          </a:xfrm>
        </p:spPr>
        <p:txBody>
          <a:bodyPr/>
          <a:lstStyle/>
          <a:p>
            <a:fld id="{4142EED6-FC16-45B9-B8C4-2BC5DBA88325}" type="datetime1">
              <a:rPr lang="en-US" smtClean="0"/>
              <a:t>5/28/23</a:t>
            </a:fld>
            <a:endParaRPr lang="en-US" dirty="0"/>
          </a:p>
        </p:txBody>
      </p:sp>
      <p:sp>
        <p:nvSpPr>
          <p:cNvPr id="15" name="Slide Number Placeholder 4">
            <a:extLst>
              <a:ext uri="{FF2B5EF4-FFF2-40B4-BE49-F238E27FC236}">
                <a16:creationId xmlns:a16="http://schemas.microsoft.com/office/drawing/2014/main" id="{6BDFB429-8897-407B-AB11-6825CAABD3A6}"/>
              </a:ext>
            </a:extLst>
          </p:cNvPr>
          <p:cNvSpPr>
            <a:spLocks noGrp="1"/>
          </p:cNvSpPr>
          <p:nvPr>
            <p:ph type="sldNum" sz="quarter" idx="12"/>
          </p:nvPr>
        </p:nvSpPr>
        <p:spPr>
          <a:xfrm>
            <a:off x="6457950" y="6356351"/>
            <a:ext cx="857250" cy="365125"/>
          </a:xfrm>
        </p:spPr>
        <p:txBody>
          <a:bodyPr/>
          <a:lstStyle/>
          <a:p>
            <a:fld id="{37290FF7-652B-4475-AEAB-8B1A5D23AE09}" type="slidenum">
              <a:rPr lang="en-US" smtClean="0"/>
              <a:t>6</a:t>
            </a:fld>
            <a:endParaRPr lang="en-US"/>
          </a:p>
        </p:txBody>
      </p:sp>
      <p:sp>
        <p:nvSpPr>
          <p:cNvPr id="16" name="Footer Placeholder 5">
            <a:extLst>
              <a:ext uri="{FF2B5EF4-FFF2-40B4-BE49-F238E27FC236}">
                <a16:creationId xmlns:a16="http://schemas.microsoft.com/office/drawing/2014/main" id="{ECD3067D-8C41-47A9-84AF-E39ADABB5F9A}"/>
              </a:ext>
            </a:extLst>
          </p:cNvPr>
          <p:cNvSpPr>
            <a:spLocks noGrp="1"/>
          </p:cNvSpPr>
          <p:nvPr>
            <p:ph type="ftr" sz="quarter" idx="3"/>
          </p:nvPr>
        </p:nvSpPr>
        <p:spPr>
          <a:xfrm>
            <a:off x="3028950" y="6356351"/>
            <a:ext cx="3086100" cy="365125"/>
          </a:xfrm>
        </p:spPr>
        <p:txBody>
          <a:bodyPr/>
          <a:lstStyle/>
          <a:p>
            <a:r>
              <a:rPr lang="en-US" dirty="0"/>
              <a:t>Kwartler CSCI -96</a:t>
            </a:r>
          </a:p>
        </p:txBody>
      </p:sp>
      <p:cxnSp>
        <p:nvCxnSpPr>
          <p:cNvPr id="17" name="Straight Connector 16">
            <a:extLst>
              <a:ext uri="{FF2B5EF4-FFF2-40B4-BE49-F238E27FC236}">
                <a16:creationId xmlns:a16="http://schemas.microsoft.com/office/drawing/2014/main" id="{8EB7CC7B-874D-BC40-9E81-381DD14B242D}"/>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05160F59-1038-3342-8B52-EF13AD807D2F}"/>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389487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5/28/23</a:t>
            </a:fld>
            <a:endParaRPr lang="en-US"/>
          </a:p>
        </p:txBody>
      </p:sp>
      <p:sp>
        <p:nvSpPr>
          <p:cNvPr id="3" name="Title 2"/>
          <p:cNvSpPr>
            <a:spLocks noGrp="1"/>
          </p:cNvSpPr>
          <p:nvPr>
            <p:ph type="title"/>
          </p:nvPr>
        </p:nvSpPr>
        <p:spPr/>
        <p:txBody>
          <a:bodyPr/>
          <a:lstStyle/>
          <a:p>
            <a:r>
              <a:rPr lang="en-US" dirty="0"/>
              <a:t>Text Mining Workflow</a:t>
            </a:r>
          </a:p>
        </p:txBody>
      </p:sp>
      <p:sp>
        <p:nvSpPr>
          <p:cNvPr id="4" name="Slide Number Placeholder 3"/>
          <p:cNvSpPr>
            <a:spLocks noGrp="1"/>
          </p:cNvSpPr>
          <p:nvPr>
            <p:ph type="sldNum" sz="quarter" idx="12"/>
          </p:nvPr>
        </p:nvSpPr>
        <p:spPr/>
        <p:txBody>
          <a:bodyPr/>
          <a:lstStyle/>
          <a:p>
            <a:fld id="{37290FF7-652B-4475-AEAB-8B1A5D23AE09}" type="slidenum">
              <a:rPr lang="en-US" smtClean="0"/>
              <a:t>7</a:t>
            </a:fld>
            <a:endParaRPr lang="en-US"/>
          </a:p>
        </p:txBody>
      </p:sp>
      <p:grpSp>
        <p:nvGrpSpPr>
          <p:cNvPr id="6" name="Group 5"/>
          <p:cNvGrpSpPr/>
          <p:nvPr/>
        </p:nvGrpSpPr>
        <p:grpSpPr>
          <a:xfrm>
            <a:off x="677115" y="1145577"/>
            <a:ext cx="4197107" cy="5254400"/>
            <a:chOff x="4800600" y="1234440"/>
            <a:chExt cx="4197107" cy="5254400"/>
          </a:xfrm>
        </p:grpSpPr>
        <p:sp>
          <p:nvSpPr>
            <p:cNvPr id="7" name="Rectangle 6"/>
            <p:cNvSpPr/>
            <p:nvPr/>
          </p:nvSpPr>
          <p:spPr>
            <a:xfrm>
              <a:off x="4800600" y="1234440"/>
              <a:ext cx="3794760" cy="519684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latin typeface="Arial Unicode MS" panose="020B0604020202020204" pitchFamily="34" charset="-128"/>
              </a:endParaRPr>
            </a:p>
          </p:txBody>
        </p:sp>
        <p:pic>
          <p:nvPicPr>
            <p:cNvPr id="8" name="Picture 7" descr="Chapt1 Text Mining Workflow v3.png"/>
            <p:cNvPicPr>
              <a:picLocks noChangeAspect="1"/>
            </p:cNvPicPr>
            <p:nvPr/>
          </p:nvPicPr>
          <p:blipFill rotWithShape="1">
            <a:blip r:embed="rId2">
              <a:extLst>
                <a:ext uri="{28A0092B-C50C-407E-A947-70E740481C1C}">
                  <a14:useLocalDpi xmlns:a14="http://schemas.microsoft.com/office/drawing/2010/main" val="0"/>
                </a:ext>
              </a:extLst>
            </a:blip>
            <a:srcRect l="15818"/>
            <a:stretch/>
          </p:blipFill>
          <p:spPr>
            <a:xfrm>
              <a:off x="4885934" y="1253080"/>
              <a:ext cx="4111773" cy="5235760"/>
            </a:xfrm>
            <a:prstGeom prst="rect">
              <a:avLst/>
            </a:prstGeom>
          </p:spPr>
        </p:pic>
      </p:grpSp>
      <p:sp>
        <p:nvSpPr>
          <p:cNvPr id="9" name="TextBox 8"/>
          <p:cNvSpPr txBox="1"/>
          <p:nvPr/>
        </p:nvSpPr>
        <p:spPr>
          <a:xfrm>
            <a:off x="5342990" y="1487322"/>
            <a:ext cx="3572410" cy="3108543"/>
          </a:xfrm>
          <a:prstGeom prst="rect">
            <a:avLst/>
          </a:prstGeom>
          <a:noFill/>
        </p:spPr>
        <p:txBody>
          <a:bodyPr wrap="square" rtlCol="0">
            <a:spAutoFit/>
          </a:bodyPr>
          <a:lstStyle/>
          <a:p>
            <a:pPr marL="342900" indent="-342900" defTabSz="457200">
              <a:buFontTx/>
              <a:buAutoNum type="arabicPeriod"/>
            </a:pPr>
            <a:r>
              <a:rPr lang="en-US" sz="2800" kern="1200" dirty="0">
                <a:latin typeface="+mj-lt"/>
                <a:ea typeface="Arial Unicode MS" panose="020B0604020202020204" pitchFamily="34" charset="-128"/>
                <a:cs typeface="Arial Unicode MS" panose="020B0604020202020204" pitchFamily="34" charset="-128"/>
              </a:rPr>
              <a:t>Problem Definition</a:t>
            </a:r>
          </a:p>
          <a:p>
            <a:pPr marL="342900" indent="-342900" defTabSz="457200">
              <a:buFontTx/>
              <a:buAutoNum type="arabicPeriod"/>
            </a:pPr>
            <a:r>
              <a:rPr lang="en-US" sz="2800" kern="1200" dirty="0">
                <a:latin typeface="+mj-lt"/>
                <a:ea typeface="Arial Unicode MS" panose="020B0604020202020204" pitchFamily="34" charset="-128"/>
                <a:cs typeface="Arial Unicode MS" panose="020B0604020202020204" pitchFamily="34" charset="-128"/>
              </a:rPr>
              <a:t>Identify Text Sources</a:t>
            </a:r>
          </a:p>
          <a:p>
            <a:pPr marL="342900" indent="-342900" defTabSz="457200">
              <a:buFontTx/>
              <a:buAutoNum type="arabicPeriod"/>
            </a:pPr>
            <a:r>
              <a:rPr lang="en-US" sz="2800" kern="1200" dirty="0">
                <a:latin typeface="+mj-lt"/>
                <a:ea typeface="Arial Unicode MS" panose="020B0604020202020204" pitchFamily="34" charset="-128"/>
                <a:cs typeface="Arial Unicode MS" panose="020B0604020202020204" pitchFamily="34" charset="-128"/>
              </a:rPr>
              <a:t>Text Organization</a:t>
            </a:r>
          </a:p>
          <a:p>
            <a:pPr marL="342900" indent="-342900" defTabSz="457200">
              <a:buFontTx/>
              <a:buAutoNum type="arabicPeriod"/>
            </a:pPr>
            <a:r>
              <a:rPr lang="en-US" sz="2800" kern="1200" dirty="0">
                <a:latin typeface="+mj-lt"/>
                <a:ea typeface="Arial Unicode MS" panose="020B0604020202020204" pitchFamily="34" charset="-128"/>
                <a:cs typeface="Arial Unicode MS" panose="020B0604020202020204" pitchFamily="34" charset="-128"/>
              </a:rPr>
              <a:t>Feature Extraction</a:t>
            </a:r>
          </a:p>
          <a:p>
            <a:pPr marL="342900" indent="-342900" defTabSz="457200">
              <a:buFontTx/>
              <a:buAutoNum type="arabicPeriod"/>
            </a:pPr>
            <a:r>
              <a:rPr lang="en-US" sz="2800" kern="1200" dirty="0">
                <a:latin typeface="+mj-lt"/>
                <a:ea typeface="Arial Unicode MS" panose="020B0604020202020204" pitchFamily="34" charset="-128"/>
                <a:cs typeface="Arial Unicode MS" panose="020B0604020202020204" pitchFamily="34" charset="-128"/>
              </a:rPr>
              <a:t>Analytics</a:t>
            </a:r>
          </a:p>
          <a:p>
            <a:pPr marL="342900" indent="-342900" defTabSz="457200">
              <a:buFontTx/>
              <a:buAutoNum type="arabicPeriod"/>
            </a:pPr>
            <a:r>
              <a:rPr lang="en-US" sz="2800" kern="1200" dirty="0">
                <a:latin typeface="+mj-lt"/>
                <a:ea typeface="Arial Unicode MS" panose="020B0604020202020204" pitchFamily="34" charset="-128"/>
                <a:cs typeface="Arial Unicode MS" panose="020B0604020202020204" pitchFamily="34" charset="-128"/>
              </a:rPr>
              <a:t>Reach Insight or Recommendation</a:t>
            </a:r>
          </a:p>
        </p:txBody>
      </p:sp>
      <p:sp>
        <p:nvSpPr>
          <p:cNvPr id="10" name="Footer Placeholder 5">
            <a:extLst>
              <a:ext uri="{FF2B5EF4-FFF2-40B4-BE49-F238E27FC236}">
                <a16:creationId xmlns:a16="http://schemas.microsoft.com/office/drawing/2014/main" id="{6EFDF6FF-6D7B-4C14-B5C1-D7C3E0E28BEC}"/>
              </a:ext>
            </a:extLst>
          </p:cNvPr>
          <p:cNvSpPr>
            <a:spLocks noGrp="1"/>
          </p:cNvSpPr>
          <p:nvPr>
            <p:ph type="ftr" sz="quarter" idx="3"/>
          </p:nvPr>
        </p:nvSpPr>
        <p:spPr>
          <a:xfrm>
            <a:off x="3028950" y="6356351"/>
            <a:ext cx="3086100" cy="365125"/>
          </a:xfrm>
        </p:spPr>
        <p:txBody>
          <a:bodyPr/>
          <a:lstStyle/>
          <a:p>
            <a:r>
              <a:rPr lang="en-US" dirty="0"/>
              <a:t>Kwartler CSCI -96</a:t>
            </a:r>
          </a:p>
        </p:txBody>
      </p:sp>
      <p:cxnSp>
        <p:nvCxnSpPr>
          <p:cNvPr id="11" name="Straight Connector 10">
            <a:extLst>
              <a:ext uri="{FF2B5EF4-FFF2-40B4-BE49-F238E27FC236}">
                <a16:creationId xmlns:a16="http://schemas.microsoft.com/office/drawing/2014/main" id="{37538B22-713D-3F4D-93DE-3EE47282826C}"/>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6BC0725-1CFD-BD4F-87DA-8A7FE11A8C08}"/>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954040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5/28/23</a:t>
            </a:fld>
            <a:endParaRPr lang="en-US"/>
          </a:p>
        </p:txBody>
      </p:sp>
      <p:sp>
        <p:nvSpPr>
          <p:cNvPr id="3" name="Title 2"/>
          <p:cNvSpPr>
            <a:spLocks noGrp="1"/>
          </p:cNvSpPr>
          <p:nvPr>
            <p:ph type="title"/>
          </p:nvPr>
        </p:nvSpPr>
        <p:spPr/>
        <p:txBody>
          <a:bodyPr/>
          <a:lstStyle/>
          <a:p>
            <a:r>
              <a:rPr lang="en-US" dirty="0"/>
              <a:t>Two Popular Approaches</a:t>
            </a:r>
          </a:p>
        </p:txBody>
      </p:sp>
      <p:sp>
        <p:nvSpPr>
          <p:cNvPr id="4" name="Slide Number Placeholder 3"/>
          <p:cNvSpPr>
            <a:spLocks noGrp="1"/>
          </p:cNvSpPr>
          <p:nvPr>
            <p:ph type="sldNum" sz="quarter" idx="12"/>
          </p:nvPr>
        </p:nvSpPr>
        <p:spPr/>
        <p:txBody>
          <a:bodyPr/>
          <a:lstStyle/>
          <a:p>
            <a:fld id="{37290FF7-652B-4475-AEAB-8B1A5D23AE09}" type="slidenum">
              <a:rPr lang="en-US" smtClean="0"/>
              <a:t>8</a:t>
            </a:fld>
            <a:endParaRPr lang="en-US"/>
          </a:p>
        </p:txBody>
      </p:sp>
      <p:sp>
        <p:nvSpPr>
          <p:cNvPr id="6" name="Rectangle 5"/>
          <p:cNvSpPr/>
          <p:nvPr/>
        </p:nvSpPr>
        <p:spPr>
          <a:xfrm>
            <a:off x="270985" y="1092397"/>
            <a:ext cx="8686800" cy="45719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sz="1800" kern="1200" dirty="0">
                <a:solidFill>
                  <a:prstClr val="white"/>
                </a:solidFill>
                <a:latin typeface="+mj-lt"/>
                <a:cs typeface="Arial Unicode MS" panose="020B0604020202020204" pitchFamily="34" charset="-128"/>
              </a:rPr>
              <a:t>“</a:t>
            </a:r>
            <a:r>
              <a:rPr lang="en-US" sz="1800" kern="1200" dirty="0" err="1">
                <a:solidFill>
                  <a:prstClr val="white"/>
                </a:solidFill>
                <a:latin typeface="+mj-lt"/>
                <a:cs typeface="Arial Unicode MS" panose="020B0604020202020204" pitchFamily="34" charset="-128"/>
              </a:rPr>
              <a:t>Lebron</a:t>
            </a:r>
            <a:r>
              <a:rPr lang="en-US" sz="1800" kern="1200" dirty="0">
                <a:solidFill>
                  <a:prstClr val="white"/>
                </a:solidFill>
                <a:latin typeface="+mj-lt"/>
                <a:cs typeface="Arial Unicode MS" panose="020B0604020202020204" pitchFamily="34" charset="-128"/>
              </a:rPr>
              <a:t> James hit a tough shot.”</a:t>
            </a:r>
          </a:p>
        </p:txBody>
      </p:sp>
      <p:pic>
        <p:nvPicPr>
          <p:cNvPr id="7" name="Picture 6" descr="Macintosh HD:Users:ted:Desktop:manning pub:chap3 Initial Text Mining Methods:syntactic parsing:chap3 syntatic parsing.png"/>
          <p:cNvPicPr/>
          <p:nvPr/>
        </p:nvPicPr>
        <p:blipFill rotWithShape="1">
          <a:blip r:embed="rId2">
            <a:extLst>
              <a:ext uri="{28A0092B-C50C-407E-A947-70E740481C1C}">
                <a14:useLocalDpi xmlns:a14="http://schemas.microsoft.com/office/drawing/2010/main" val="0"/>
              </a:ext>
            </a:extLst>
          </a:blip>
          <a:srcRect l="11097" t="7278" r="10673" b="13386"/>
          <a:stretch/>
        </p:blipFill>
        <p:spPr bwMode="auto">
          <a:xfrm>
            <a:off x="459291" y="2175734"/>
            <a:ext cx="4029717" cy="3063241"/>
          </a:xfrm>
          <a:prstGeom prst="rect">
            <a:avLst/>
          </a:prstGeom>
          <a:noFill/>
          <a:ln>
            <a:noFill/>
          </a:ln>
        </p:spPr>
      </p:pic>
      <p:grpSp>
        <p:nvGrpSpPr>
          <p:cNvPr id="19" name="Group 18"/>
          <p:cNvGrpSpPr/>
          <p:nvPr/>
        </p:nvGrpSpPr>
        <p:grpSpPr>
          <a:xfrm>
            <a:off x="5400674" y="2043967"/>
            <a:ext cx="2671949" cy="3203120"/>
            <a:chOff x="5400674" y="2417128"/>
            <a:chExt cx="2671949" cy="3203120"/>
          </a:xfrm>
        </p:grpSpPr>
        <p:pic>
          <p:nvPicPr>
            <p:cNvPr id="8" name="Picture 2" descr="Image result for bag clipart transparen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00674" y="2417128"/>
              <a:ext cx="2671949" cy="320312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rot="20129474">
              <a:off x="5911705" y="3593334"/>
              <a:ext cx="830997" cy="369332"/>
            </a:xfrm>
            <a:prstGeom prst="rect">
              <a:avLst/>
            </a:prstGeom>
            <a:noFill/>
          </p:spPr>
          <p:txBody>
            <a:bodyPr wrap="none" rtlCol="0">
              <a:spAutoFit/>
            </a:bodyPr>
            <a:lstStyle/>
            <a:p>
              <a:pPr defTabSz="457200"/>
              <a:r>
                <a:rPr lang="en-US" sz="1800" kern="1200" dirty="0" err="1">
                  <a:solidFill>
                    <a:srgbClr val="F09511"/>
                  </a:solidFill>
                  <a:latin typeface="+mj-lt"/>
                  <a:ea typeface="Arial Unicode MS" panose="020B0604020202020204" pitchFamily="34" charset="-128"/>
                  <a:cs typeface="Arial Unicode MS" panose="020B0604020202020204" pitchFamily="34" charset="-128"/>
                </a:rPr>
                <a:t>Lebron</a:t>
              </a:r>
              <a:endParaRPr lang="en-US" sz="1800" kern="1200" dirty="0">
                <a:solidFill>
                  <a:srgbClr val="F09511"/>
                </a:solidFill>
                <a:latin typeface="+mj-lt"/>
                <a:ea typeface="Arial Unicode MS" panose="020B0604020202020204" pitchFamily="34" charset="-128"/>
                <a:cs typeface="Arial Unicode MS" panose="020B0604020202020204" pitchFamily="34" charset="-128"/>
              </a:endParaRPr>
            </a:p>
          </p:txBody>
        </p:sp>
        <p:sp>
          <p:nvSpPr>
            <p:cNvPr id="10" name="TextBox 9"/>
            <p:cNvSpPr txBox="1"/>
            <p:nvPr/>
          </p:nvSpPr>
          <p:spPr>
            <a:xfrm rot="4404405">
              <a:off x="6874733" y="3807108"/>
              <a:ext cx="752129" cy="369332"/>
            </a:xfrm>
            <a:prstGeom prst="rect">
              <a:avLst/>
            </a:prstGeom>
            <a:noFill/>
          </p:spPr>
          <p:txBody>
            <a:bodyPr wrap="none" rtlCol="0">
              <a:spAutoFit/>
            </a:bodyPr>
            <a:lstStyle/>
            <a:p>
              <a:pPr defTabSz="457200"/>
              <a:r>
                <a:rPr lang="en-US" sz="1800" kern="1200" dirty="0">
                  <a:solidFill>
                    <a:srgbClr val="F09511"/>
                  </a:solidFill>
                  <a:latin typeface="+mj-lt"/>
                  <a:ea typeface="Arial Unicode MS" panose="020B0604020202020204" pitchFamily="34" charset="-128"/>
                  <a:cs typeface="Arial Unicode MS" panose="020B0604020202020204" pitchFamily="34" charset="-128"/>
                </a:rPr>
                <a:t>James</a:t>
              </a:r>
            </a:p>
          </p:txBody>
        </p:sp>
        <p:sp>
          <p:nvSpPr>
            <p:cNvPr id="11" name="TextBox 10"/>
            <p:cNvSpPr txBox="1"/>
            <p:nvPr/>
          </p:nvSpPr>
          <p:spPr>
            <a:xfrm>
              <a:off x="6663996" y="4440420"/>
              <a:ext cx="727443" cy="369332"/>
            </a:xfrm>
            <a:prstGeom prst="rect">
              <a:avLst/>
            </a:prstGeom>
            <a:noFill/>
          </p:spPr>
          <p:txBody>
            <a:bodyPr wrap="none" rtlCol="0">
              <a:spAutoFit/>
            </a:bodyPr>
            <a:lstStyle/>
            <a:p>
              <a:pPr defTabSz="457200"/>
              <a:r>
                <a:rPr lang="en-US" sz="1800" kern="1200" dirty="0">
                  <a:solidFill>
                    <a:srgbClr val="F09511"/>
                  </a:solidFill>
                  <a:latin typeface="+mj-lt"/>
                  <a:ea typeface="Arial Unicode MS" panose="020B0604020202020204" pitchFamily="34" charset="-128"/>
                  <a:cs typeface="Arial Unicode MS" panose="020B0604020202020204" pitchFamily="34" charset="-128"/>
                </a:rPr>
                <a:t>tough</a:t>
              </a:r>
            </a:p>
          </p:txBody>
        </p:sp>
        <p:sp>
          <p:nvSpPr>
            <p:cNvPr id="12" name="TextBox 11"/>
            <p:cNvSpPr txBox="1"/>
            <p:nvPr/>
          </p:nvSpPr>
          <p:spPr>
            <a:xfrm rot="20938315">
              <a:off x="6431521" y="4120545"/>
              <a:ext cx="428322" cy="369332"/>
            </a:xfrm>
            <a:prstGeom prst="rect">
              <a:avLst/>
            </a:prstGeom>
            <a:noFill/>
          </p:spPr>
          <p:txBody>
            <a:bodyPr wrap="none" rtlCol="0">
              <a:spAutoFit/>
            </a:bodyPr>
            <a:lstStyle/>
            <a:p>
              <a:pPr defTabSz="457200"/>
              <a:r>
                <a:rPr lang="en-US" sz="1800" kern="1200" dirty="0">
                  <a:solidFill>
                    <a:srgbClr val="F09511"/>
                  </a:solidFill>
                  <a:latin typeface="+mj-lt"/>
                  <a:ea typeface="Arial Unicode MS" panose="020B0604020202020204" pitchFamily="34" charset="-128"/>
                  <a:cs typeface="Arial Unicode MS" panose="020B0604020202020204" pitchFamily="34" charset="-128"/>
                </a:rPr>
                <a:t>hit</a:t>
              </a:r>
            </a:p>
          </p:txBody>
        </p:sp>
        <p:sp>
          <p:nvSpPr>
            <p:cNvPr id="13" name="TextBox 12"/>
            <p:cNvSpPr txBox="1"/>
            <p:nvPr/>
          </p:nvSpPr>
          <p:spPr>
            <a:xfrm>
              <a:off x="6663027" y="3762674"/>
              <a:ext cx="386234" cy="369332"/>
            </a:xfrm>
            <a:prstGeom prst="rect">
              <a:avLst/>
            </a:prstGeom>
            <a:noFill/>
          </p:spPr>
          <p:txBody>
            <a:bodyPr wrap="square" rtlCol="0">
              <a:spAutoFit/>
            </a:bodyPr>
            <a:lstStyle/>
            <a:p>
              <a:pPr defTabSz="457200"/>
              <a:r>
                <a:rPr lang="en-US" sz="1800" kern="1200" dirty="0">
                  <a:solidFill>
                    <a:srgbClr val="F09511"/>
                  </a:solidFill>
                  <a:latin typeface="+mj-lt"/>
                  <a:ea typeface="Arial Unicode MS" panose="020B0604020202020204" pitchFamily="34" charset="-128"/>
                  <a:cs typeface="Arial Unicode MS" panose="020B0604020202020204" pitchFamily="34" charset="-128"/>
                </a:rPr>
                <a:t>a</a:t>
              </a:r>
            </a:p>
          </p:txBody>
        </p:sp>
        <p:sp>
          <p:nvSpPr>
            <p:cNvPr id="14" name="TextBox 13"/>
            <p:cNvSpPr txBox="1"/>
            <p:nvPr/>
          </p:nvSpPr>
          <p:spPr>
            <a:xfrm rot="1236002">
              <a:off x="6011147" y="4721185"/>
              <a:ext cx="590226" cy="369332"/>
            </a:xfrm>
            <a:prstGeom prst="rect">
              <a:avLst/>
            </a:prstGeom>
            <a:noFill/>
          </p:spPr>
          <p:txBody>
            <a:bodyPr wrap="none" rtlCol="0">
              <a:spAutoFit/>
            </a:bodyPr>
            <a:lstStyle/>
            <a:p>
              <a:pPr defTabSz="457200"/>
              <a:r>
                <a:rPr lang="en-US" sz="1800" kern="1200" dirty="0">
                  <a:solidFill>
                    <a:srgbClr val="F09511"/>
                  </a:solidFill>
                  <a:latin typeface="+mj-lt"/>
                  <a:ea typeface="Arial Unicode MS" panose="020B0604020202020204" pitchFamily="34" charset="-128"/>
                  <a:cs typeface="Arial Unicode MS" panose="020B0604020202020204" pitchFamily="34" charset="-128"/>
                </a:rPr>
                <a:t>shot</a:t>
              </a:r>
            </a:p>
          </p:txBody>
        </p:sp>
      </p:grpSp>
      <p:sp>
        <p:nvSpPr>
          <p:cNvPr id="15" name="Rectangle 14"/>
          <p:cNvSpPr/>
          <p:nvPr/>
        </p:nvSpPr>
        <p:spPr>
          <a:xfrm>
            <a:off x="300038" y="1598520"/>
            <a:ext cx="4243387" cy="28575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mj-lt"/>
              </a:rPr>
              <a:t>Syntactic Parsing</a:t>
            </a:r>
          </a:p>
        </p:txBody>
      </p:sp>
      <p:sp>
        <p:nvSpPr>
          <p:cNvPr id="16" name="Rectangle 15"/>
          <p:cNvSpPr/>
          <p:nvPr/>
        </p:nvSpPr>
        <p:spPr>
          <a:xfrm>
            <a:off x="4652963" y="1593758"/>
            <a:ext cx="4243387" cy="28575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mj-lt"/>
              </a:rPr>
              <a:t>Bag of Words</a:t>
            </a:r>
          </a:p>
        </p:txBody>
      </p:sp>
      <p:cxnSp>
        <p:nvCxnSpPr>
          <p:cNvPr id="18" name="Straight Connector 17"/>
          <p:cNvCxnSpPr/>
          <p:nvPr/>
        </p:nvCxnSpPr>
        <p:spPr>
          <a:xfrm>
            <a:off x="4586288" y="2070008"/>
            <a:ext cx="0" cy="3400425"/>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243425" y="6058578"/>
            <a:ext cx="5175741" cy="282898"/>
          </a:xfrm>
          <a:prstGeom prst="rect">
            <a:avLst/>
          </a:prstGeom>
          <a:noFill/>
        </p:spPr>
        <p:txBody>
          <a:bodyPr wrap="square" rtlCol="0">
            <a:spAutoFit/>
          </a:bodyPr>
          <a:lstStyle/>
          <a:p>
            <a:r>
              <a:rPr lang="en-US" sz="1200" i="1" dirty="0">
                <a:latin typeface="+mj-lt"/>
                <a:ea typeface="Arial Unicode MS" panose="020B0604020202020204" pitchFamily="34" charset="-128"/>
                <a:cs typeface="Arial Unicode MS" panose="020B0604020202020204" pitchFamily="34" charset="-128"/>
              </a:rPr>
              <a:t>*There are other approaches usually based on DNN, that I refer to “abstractive”</a:t>
            </a:r>
          </a:p>
        </p:txBody>
      </p:sp>
      <p:sp>
        <p:nvSpPr>
          <p:cNvPr id="21" name="Footer Placeholder 5">
            <a:extLst>
              <a:ext uri="{FF2B5EF4-FFF2-40B4-BE49-F238E27FC236}">
                <a16:creationId xmlns:a16="http://schemas.microsoft.com/office/drawing/2014/main" id="{400668B5-1689-45BD-A3E9-6F4F8F383948}"/>
              </a:ext>
            </a:extLst>
          </p:cNvPr>
          <p:cNvSpPr>
            <a:spLocks noGrp="1"/>
          </p:cNvSpPr>
          <p:nvPr>
            <p:ph type="ftr" sz="quarter" idx="3"/>
          </p:nvPr>
        </p:nvSpPr>
        <p:spPr>
          <a:xfrm>
            <a:off x="3028950" y="6356351"/>
            <a:ext cx="3086100" cy="365125"/>
          </a:xfrm>
        </p:spPr>
        <p:txBody>
          <a:bodyPr/>
          <a:lstStyle/>
          <a:p>
            <a:r>
              <a:rPr lang="en-US" dirty="0"/>
              <a:t>Kwartler CSCI -96</a:t>
            </a:r>
          </a:p>
        </p:txBody>
      </p:sp>
      <p:cxnSp>
        <p:nvCxnSpPr>
          <p:cNvPr id="22" name="Straight Connector 21">
            <a:extLst>
              <a:ext uri="{FF2B5EF4-FFF2-40B4-BE49-F238E27FC236}">
                <a16:creationId xmlns:a16="http://schemas.microsoft.com/office/drawing/2014/main" id="{CA9BAD7C-56C7-294A-8BE9-E1B6DACB3B6C}"/>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8707D26C-CDF8-AB46-8581-E0C7F398944A}"/>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626173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7A9DC87-CCCE-4EA8-9710-E2F0D96545CD}"/>
              </a:ext>
            </a:extLst>
          </p:cNvPr>
          <p:cNvSpPr>
            <a:spLocks noGrp="1"/>
          </p:cNvSpPr>
          <p:nvPr>
            <p:ph type="dt" sz="half" idx="10"/>
          </p:nvPr>
        </p:nvSpPr>
        <p:spPr/>
        <p:txBody>
          <a:bodyPr/>
          <a:lstStyle/>
          <a:p>
            <a:fld id="{6700A58B-DD98-43D0-B791-721480A02982}" type="datetime1">
              <a:rPr lang="en-US" smtClean="0"/>
              <a:t>5/28/23</a:t>
            </a:fld>
            <a:endParaRPr lang="en-US"/>
          </a:p>
        </p:txBody>
      </p:sp>
      <p:sp>
        <p:nvSpPr>
          <p:cNvPr id="3" name="Title 2">
            <a:extLst>
              <a:ext uri="{FF2B5EF4-FFF2-40B4-BE49-F238E27FC236}">
                <a16:creationId xmlns:a16="http://schemas.microsoft.com/office/drawing/2014/main" id="{AAC1FF90-D23B-4C62-8146-7DE37DF2A587}"/>
              </a:ext>
            </a:extLst>
          </p:cNvPr>
          <p:cNvSpPr>
            <a:spLocks noGrp="1"/>
          </p:cNvSpPr>
          <p:nvPr>
            <p:ph type="title"/>
          </p:nvPr>
        </p:nvSpPr>
        <p:spPr/>
        <p:txBody>
          <a:bodyPr/>
          <a:lstStyle/>
          <a:p>
            <a:r>
              <a:rPr lang="en-US" dirty="0"/>
              <a:t>TM Challenges - Disambiguation</a:t>
            </a:r>
          </a:p>
        </p:txBody>
      </p:sp>
      <p:sp>
        <p:nvSpPr>
          <p:cNvPr id="4" name="Slide Number Placeholder 3">
            <a:extLst>
              <a:ext uri="{FF2B5EF4-FFF2-40B4-BE49-F238E27FC236}">
                <a16:creationId xmlns:a16="http://schemas.microsoft.com/office/drawing/2014/main" id="{359FD6CC-0906-46DF-AEE5-B29BF30B0B99}"/>
              </a:ext>
            </a:extLst>
          </p:cNvPr>
          <p:cNvSpPr>
            <a:spLocks noGrp="1"/>
          </p:cNvSpPr>
          <p:nvPr>
            <p:ph type="sldNum" sz="quarter" idx="12"/>
          </p:nvPr>
        </p:nvSpPr>
        <p:spPr/>
        <p:txBody>
          <a:bodyPr/>
          <a:lstStyle/>
          <a:p>
            <a:fld id="{37290FF7-652B-4475-AEAB-8B1A5D23AE09}" type="slidenum">
              <a:rPr lang="en-US" smtClean="0"/>
              <a:t>9</a:t>
            </a:fld>
            <a:endParaRPr lang="en-US"/>
          </a:p>
        </p:txBody>
      </p:sp>
      <p:sp>
        <p:nvSpPr>
          <p:cNvPr id="5" name="Footer Placeholder 4">
            <a:extLst>
              <a:ext uri="{FF2B5EF4-FFF2-40B4-BE49-F238E27FC236}">
                <a16:creationId xmlns:a16="http://schemas.microsoft.com/office/drawing/2014/main" id="{643FC5AB-3AEE-408C-B853-A913517B47EE}"/>
              </a:ext>
            </a:extLst>
          </p:cNvPr>
          <p:cNvSpPr>
            <a:spLocks noGrp="1"/>
          </p:cNvSpPr>
          <p:nvPr>
            <p:ph type="ftr" sz="quarter" idx="3"/>
          </p:nvPr>
        </p:nvSpPr>
        <p:spPr/>
        <p:txBody>
          <a:bodyPr/>
          <a:lstStyle/>
          <a:p>
            <a:r>
              <a:rPr lang="en-US" dirty="0"/>
              <a:t>Kwartler CSCI -96</a:t>
            </a:r>
          </a:p>
        </p:txBody>
      </p:sp>
      <p:sp>
        <p:nvSpPr>
          <p:cNvPr id="6" name="TextBox 5">
            <a:extLst>
              <a:ext uri="{FF2B5EF4-FFF2-40B4-BE49-F238E27FC236}">
                <a16:creationId xmlns:a16="http://schemas.microsoft.com/office/drawing/2014/main" id="{DC6D6A58-3A20-4488-97B4-63362CB05E1F}"/>
              </a:ext>
            </a:extLst>
          </p:cNvPr>
          <p:cNvSpPr txBox="1"/>
          <p:nvPr/>
        </p:nvSpPr>
        <p:spPr>
          <a:xfrm>
            <a:off x="186064" y="2514607"/>
            <a:ext cx="4286351" cy="2308324"/>
          </a:xfrm>
          <a:prstGeom prst="rect">
            <a:avLst/>
          </a:prstGeom>
          <a:noFill/>
        </p:spPr>
        <p:txBody>
          <a:bodyPr wrap="square" rtlCol="0">
            <a:spAutoFit/>
          </a:bodyPr>
          <a:lstStyle/>
          <a:p>
            <a:pPr marL="112713" indent="-112713" defTabSz="457200">
              <a:buFont typeface="Arial"/>
              <a:buChar char="•"/>
            </a:pPr>
            <a:r>
              <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I cooked waterfowl </a:t>
            </a:r>
            <a:r>
              <a:rPr lang="en-US"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for her to eat.</a:t>
            </a:r>
            <a:endPar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marL="112713" indent="-112713" defTabSz="457200">
              <a:buFont typeface="Arial"/>
              <a:buChar char="•"/>
            </a:pPr>
            <a:endPar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marL="112713" indent="-112713" defTabSz="457200">
              <a:buFont typeface="Arial"/>
              <a:buChar char="•"/>
            </a:pPr>
            <a:r>
              <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I cooked waterfowl belonging to her.</a:t>
            </a:r>
          </a:p>
          <a:p>
            <a:pPr marL="112713" indent="-112713" defTabSz="457200">
              <a:buFont typeface="Arial"/>
              <a:buChar char="•"/>
            </a:pPr>
            <a:endPar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marL="112713" indent="-112713" defTabSz="457200">
              <a:buFont typeface="Arial"/>
              <a:buChar char="•"/>
            </a:pPr>
            <a:r>
              <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I created the (clay?) duck and gave it to her.</a:t>
            </a:r>
          </a:p>
          <a:p>
            <a:pPr marL="112713" indent="-112713" defTabSz="457200">
              <a:buFont typeface="Arial"/>
              <a:buChar char="•"/>
            </a:pPr>
            <a:endPar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marL="112713" indent="-112713" defTabSz="457200">
              <a:buFont typeface="Arial"/>
              <a:buChar char="•"/>
            </a:pPr>
            <a:r>
              <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Duck!!</a:t>
            </a:r>
          </a:p>
        </p:txBody>
      </p:sp>
      <p:sp>
        <p:nvSpPr>
          <p:cNvPr id="7" name="Rectangle 6">
            <a:extLst>
              <a:ext uri="{FF2B5EF4-FFF2-40B4-BE49-F238E27FC236}">
                <a16:creationId xmlns:a16="http://schemas.microsoft.com/office/drawing/2014/main" id="{2F1FAD3F-1565-49B4-9CC7-C9EDCC8FF06A}"/>
              </a:ext>
            </a:extLst>
          </p:cNvPr>
          <p:cNvSpPr/>
          <p:nvPr/>
        </p:nvSpPr>
        <p:spPr>
          <a:xfrm>
            <a:off x="186064" y="1505484"/>
            <a:ext cx="4422153" cy="594911"/>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600" dirty="0">
                <a:solidFill>
                  <a:schemeClr val="bg1"/>
                </a:solidFill>
              </a:rPr>
              <a:t>I made her duck.</a:t>
            </a:r>
          </a:p>
        </p:txBody>
      </p:sp>
      <p:sp>
        <p:nvSpPr>
          <p:cNvPr id="8" name="Rectangle 7">
            <a:extLst>
              <a:ext uri="{FF2B5EF4-FFF2-40B4-BE49-F238E27FC236}">
                <a16:creationId xmlns:a16="http://schemas.microsoft.com/office/drawing/2014/main" id="{93FF29A7-B7FF-43E4-9ED4-98CDDA6AB3BD}"/>
              </a:ext>
            </a:extLst>
          </p:cNvPr>
          <p:cNvSpPr/>
          <p:nvPr/>
        </p:nvSpPr>
        <p:spPr>
          <a:xfrm>
            <a:off x="186064" y="1551840"/>
            <a:ext cx="4422153" cy="3789697"/>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2"/>
              </a:solidFill>
            </a:endParaRPr>
          </a:p>
        </p:txBody>
      </p:sp>
      <p:pic>
        <p:nvPicPr>
          <p:cNvPr id="9" name="Picture 2" descr="Yellow Duck Toy on White Surface">
            <a:extLst>
              <a:ext uri="{FF2B5EF4-FFF2-40B4-BE49-F238E27FC236}">
                <a16:creationId xmlns:a16="http://schemas.microsoft.com/office/drawing/2014/main" id="{0C9F7E69-CFDE-4838-88A3-6F5639761B6F}"/>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45608" t="20000" r="12544" b="15823"/>
          <a:stretch/>
        </p:blipFill>
        <p:spPr bwMode="auto">
          <a:xfrm>
            <a:off x="4810632" y="1610645"/>
            <a:ext cx="1327033" cy="149337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Image result for dodgeball">
            <a:extLst>
              <a:ext uri="{FF2B5EF4-FFF2-40B4-BE49-F238E27FC236}">
                <a16:creationId xmlns:a16="http://schemas.microsoft.com/office/drawing/2014/main" id="{B6196748-F4B0-4CEC-9AAB-9CCA77C6651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74122" y="1532378"/>
            <a:ext cx="1240823" cy="166167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descr="Image result for peking duck">
            <a:extLst>
              <a:ext uri="{FF2B5EF4-FFF2-40B4-BE49-F238E27FC236}">
                <a16:creationId xmlns:a16="http://schemas.microsoft.com/office/drawing/2014/main" id="{888D3EF9-BDF1-40C8-A805-22F3311C370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23879" y="3710183"/>
            <a:ext cx="1768884" cy="1473149"/>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8" descr="Image result for duck sculpture">
            <a:extLst>
              <a:ext uri="{FF2B5EF4-FFF2-40B4-BE49-F238E27FC236}">
                <a16:creationId xmlns:a16="http://schemas.microsoft.com/office/drawing/2014/main" id="{E976162B-8028-4BBA-8C3B-A3C1898BE87F}"/>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552348" y="1551840"/>
            <a:ext cx="1591652" cy="1591652"/>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Straight Connector 12">
            <a:extLst>
              <a:ext uri="{FF2B5EF4-FFF2-40B4-BE49-F238E27FC236}">
                <a16:creationId xmlns:a16="http://schemas.microsoft.com/office/drawing/2014/main" id="{D877ED5E-C32D-E148-8831-6F051ABD5823}"/>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E3B6583-FB40-294E-B9A8-A9733E0881EE}"/>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4806010"/>
      </p:ext>
    </p:extLst>
  </p:cSld>
  <p:clrMapOvr>
    <a:masterClrMapping/>
  </p:clrMapOvr>
</p:sld>
</file>

<file path=ppt/theme/theme1.xml><?xml version="1.0" encoding="utf-8"?>
<a:theme xmlns:a="http://schemas.openxmlformats.org/drawingml/2006/main" name="1_Office Theme">
  <a:themeElements>
    <a:clrScheme name="Harvard">
      <a:dk1>
        <a:sysClr val="windowText" lastClr="000000"/>
      </a:dk1>
      <a:lt1>
        <a:sysClr val="window" lastClr="FFFFFF"/>
      </a:lt1>
      <a:dk2>
        <a:srgbClr val="44546A"/>
      </a:dk2>
      <a:lt2>
        <a:srgbClr val="E7E6E6"/>
      </a:lt2>
      <a:accent1>
        <a:srgbClr val="A51C30"/>
      </a:accent1>
      <a:accent2>
        <a:srgbClr val="8C8179"/>
      </a:accent2>
      <a:accent3>
        <a:srgbClr val="293352"/>
      </a:accent3>
      <a:accent4>
        <a:srgbClr val="8996A0"/>
      </a:accent4>
      <a:accent5>
        <a:srgbClr val="BAC5C6"/>
      </a:accent5>
      <a:accent6>
        <a:srgbClr val="4E84C4"/>
      </a:accent6>
      <a:hlink>
        <a:srgbClr val="52854C"/>
      </a:hlink>
      <a:folHlink>
        <a:srgbClr val="E87D1E"/>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79</TotalTime>
  <Words>2622</Words>
  <Application>Microsoft Macintosh PowerPoint</Application>
  <PresentationFormat>On-screen Show (4:3)</PresentationFormat>
  <Paragraphs>653</Paragraphs>
  <Slides>45</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45</vt:i4>
      </vt:variant>
    </vt:vector>
  </HeadingPairs>
  <TitlesOfParts>
    <vt:vector size="53" baseType="lpstr">
      <vt:lpstr>Arial Unicode MS</vt:lpstr>
      <vt:lpstr>Arial</vt:lpstr>
      <vt:lpstr>Calibri</vt:lpstr>
      <vt:lpstr>Calibri Light</vt:lpstr>
      <vt:lpstr>Consolas</vt:lpstr>
      <vt:lpstr>inherit</vt:lpstr>
      <vt:lpstr>Lato</vt:lpstr>
      <vt:lpstr>1_Office Theme</vt:lpstr>
      <vt:lpstr>GSERM: Text Mining &amp; NLP TM Basics</vt:lpstr>
      <vt:lpstr>What is Text Mining?</vt:lpstr>
      <vt:lpstr>What is Text Mining?</vt:lpstr>
      <vt:lpstr>Where can NLP &amp; Text Mining be used?  Anywhere there are documents!</vt:lpstr>
      <vt:lpstr>Where do you observe NLP?  What about your research ideas?</vt:lpstr>
      <vt:lpstr>TM Project Workflow </vt:lpstr>
      <vt:lpstr>Text Mining Workflow</vt:lpstr>
      <vt:lpstr>Two Popular Approaches</vt:lpstr>
      <vt:lpstr>TM Challenges - Disambiguation</vt:lpstr>
      <vt:lpstr>TM Challenges - Misc</vt:lpstr>
      <vt:lpstr>Why text mining is an art &amp; science?</vt:lpstr>
      <vt:lpstr>Channel affects language</vt:lpstr>
      <vt:lpstr>Messenger affects language</vt:lpstr>
      <vt:lpstr>Gen Y/Z expression is evolving rapidly due to technology.</vt:lpstr>
      <vt:lpstr>Gen Y/Z expression is evolving rapidly due to technology.</vt:lpstr>
      <vt:lpstr>Audience affects language</vt:lpstr>
      <vt:lpstr>Warning: Twitter Profanity</vt:lpstr>
      <vt:lpstr>Basic String Searching</vt:lpstr>
      <vt:lpstr>Coffee!! Open ﻿ ﻿F_dealing_w_Strings.R </vt:lpstr>
      <vt:lpstr>What about misspelling?</vt:lpstr>
      <vt:lpstr>R packages to deal with misspelling</vt:lpstr>
      <vt:lpstr>R packages to deal with misspelling</vt:lpstr>
      <vt:lpstr>R packages to deal with misspelling</vt:lpstr>
      <vt:lpstr>Too much coffee! Open ﻿G_spellCheck_examples.R </vt:lpstr>
      <vt:lpstr>How about some additional strings?  Yippee!!</vt:lpstr>
      <vt:lpstr>Remember This?</vt:lpstr>
      <vt:lpstr>R for Cleaning Steps</vt:lpstr>
      <vt:lpstr>Bag of Words “Lebron James hit a tough shot.</vt:lpstr>
      <vt:lpstr>Library TM Functions</vt:lpstr>
      <vt:lpstr>Corpora Examples</vt:lpstr>
      <vt:lpstr>Library TM Functions</vt:lpstr>
      <vt:lpstr>Library TM Functions</vt:lpstr>
      <vt:lpstr>Library qdap Functions</vt:lpstr>
      <vt:lpstr>Custom Functions in this class</vt:lpstr>
      <vt:lpstr>Custom Functions in this class</vt:lpstr>
      <vt:lpstr>PowerPoint Presentation</vt:lpstr>
      <vt:lpstr>PowerPoint Presentation</vt:lpstr>
      <vt:lpstr>Nuances &amp; Inputs for Setting Up a TM Project</vt:lpstr>
      <vt:lpstr>Nuances &amp; Inputs for Setting Up a TM Project</vt:lpstr>
      <vt:lpstr>Bag of Words: TERM DOCUMENT MATRIX</vt:lpstr>
      <vt:lpstr>Bag of Words: DOCUMENT TERM MATRIX</vt:lpstr>
      <vt:lpstr>PowerPoint Presentation</vt:lpstr>
      <vt:lpstr>PowerPoint Presentation</vt:lpstr>
      <vt:lpstr>PowerPoint Presentation</vt:lpstr>
      <vt:lpstr>Lab/Homework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GSERM: Text Mining &amp; NLP Intros</dc:title>
  <dc:creator>Kwartler, Edward</dc:creator>
  <cp:lastModifiedBy>Kwartler, Edward</cp:lastModifiedBy>
  <cp:revision>7</cp:revision>
  <dcterms:created xsi:type="dcterms:W3CDTF">2021-01-10T18:44:47Z</dcterms:created>
  <dcterms:modified xsi:type="dcterms:W3CDTF">2023-05-28T15:45:15Z</dcterms:modified>
</cp:coreProperties>
</file>